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jpg"/>
  <Override PartName="/ppt/media/image9.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336" r:id="rId3"/>
    <p:sldId id="334" r:id="rId4"/>
    <p:sldId id="320" r:id="rId5"/>
    <p:sldId id="335" r:id="rId6"/>
    <p:sldId id="318" r:id="rId7"/>
    <p:sldId id="323" r:id="rId8"/>
    <p:sldId id="332" r:id="rId9"/>
    <p:sldId id="321" r:id="rId10"/>
    <p:sldId id="322" r:id="rId11"/>
    <p:sldId id="325" r:id="rId12"/>
    <p:sldId id="328" r:id="rId13"/>
    <p:sldId id="261" r:id="rId14"/>
    <p:sldId id="262" r:id="rId15"/>
    <p:sldId id="265" r:id="rId16"/>
    <p:sldId id="268" r:id="rId17"/>
    <p:sldId id="269" r:id="rId18"/>
    <p:sldId id="271" r:id="rId19"/>
    <p:sldId id="274" r:id="rId20"/>
    <p:sldId id="272" r:id="rId21"/>
    <p:sldId id="273" r:id="rId22"/>
    <p:sldId id="277" r:id="rId23"/>
    <p:sldId id="311" r:id="rId24"/>
    <p:sldId id="280" r:id="rId25"/>
    <p:sldId id="281" r:id="rId26"/>
    <p:sldId id="282" r:id="rId27"/>
    <p:sldId id="283" r:id="rId28"/>
    <p:sldId id="312" r:id="rId29"/>
    <p:sldId id="313" r:id="rId30"/>
    <p:sldId id="337" r:id="rId31"/>
    <p:sldId id="330" r:id="rId32"/>
    <p:sldId id="338"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79" autoAdjust="0"/>
  </p:normalViewPr>
  <p:slideViewPr>
    <p:cSldViewPr>
      <p:cViewPr varScale="1">
        <p:scale>
          <a:sx n="48" d="100"/>
          <a:sy n="48" d="100"/>
        </p:scale>
        <p:origin x="-201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7192B1D-DA09-487F-91D8-D5DECD07D384}" type="datetimeFigureOut">
              <a:rPr lang="en-US" smtClean="0"/>
              <a:t>31/10/2022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B66A8F5-EF7B-4B44-9E00-3B830525B594}" type="slidenum">
              <a:rPr lang="en-US" smtClean="0"/>
              <a:t>‹#›</a:t>
            </a:fld>
            <a:endParaRPr lang="en-US"/>
          </a:p>
        </p:txBody>
      </p:sp>
    </p:spTree>
    <p:extLst>
      <p:ext uri="{BB962C8B-B14F-4D97-AF65-F5344CB8AC3E}">
        <p14:creationId xmlns:p14="http://schemas.microsoft.com/office/powerpoint/2010/main" val="34998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66"/><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_ENREF_67"/></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marR="358775" indent="0" algn="just">
              <a:lnSpc>
                <a:spcPct val="130000"/>
              </a:lnSpc>
              <a:spcBef>
                <a:spcPts val="100"/>
              </a:spcBef>
              <a:buFont typeface="Arial"/>
              <a:buNone/>
              <a:tabLst>
                <a:tab pos="185420" algn="l"/>
              </a:tabLst>
            </a:pPr>
            <a:r>
              <a:rPr lang="en-US" sz="1200" b="1" dirty="0">
                <a:solidFill>
                  <a:srgbClr val="FF0000"/>
                </a:solidFill>
                <a:latin typeface="Arial"/>
                <a:cs typeface="Arial"/>
              </a:rPr>
              <a:t>GÁNH NẶNG KÉP VỀ DD</a:t>
            </a:r>
          </a:p>
          <a:p>
            <a:pPr marL="12065" marR="358775" lvl="0" indent="0" algn="just" defTabSz="914400" rtl="0" eaLnBrk="1" fontAlgn="auto" latinLnBrk="0" hangingPunct="1">
              <a:lnSpc>
                <a:spcPct val="130000"/>
              </a:lnSpc>
              <a:spcBef>
                <a:spcPts val="100"/>
              </a:spcBef>
              <a:spcAft>
                <a:spcPts val="0"/>
              </a:spcAft>
              <a:buClrTx/>
              <a:buSzTx/>
              <a:buFont typeface="Arial"/>
              <a:buNone/>
              <a:tabLst>
                <a:tab pos="185420" algn="l"/>
              </a:tabLst>
              <a:defRPr/>
            </a:pPr>
            <a:r>
              <a:rPr lang="vi-VN" sz="1200" b="1" dirty="0">
                <a:solidFill>
                  <a:srgbClr val="FF0000"/>
                </a:solidFill>
                <a:latin typeface="Arial"/>
                <a:cs typeface="Arial"/>
              </a:rPr>
              <a:t>Tình </a:t>
            </a:r>
            <a:r>
              <a:rPr lang="vi-VN" sz="1200" b="1" spc="-5" dirty="0">
                <a:solidFill>
                  <a:srgbClr val="FF0000"/>
                </a:solidFill>
                <a:latin typeface="Arial"/>
                <a:cs typeface="Arial"/>
              </a:rPr>
              <a:t>trạng </a:t>
            </a:r>
            <a:r>
              <a:rPr lang="vi-VN" sz="1200" b="1" dirty="0">
                <a:solidFill>
                  <a:srgbClr val="FF0000"/>
                </a:solidFill>
                <a:latin typeface="Arial"/>
                <a:cs typeface="Arial"/>
              </a:rPr>
              <a:t>dinh dưỡng </a:t>
            </a:r>
            <a:r>
              <a:rPr lang="vi-VN" sz="1200" b="1" spc="-5" dirty="0">
                <a:solidFill>
                  <a:srgbClr val="FF0000"/>
                </a:solidFill>
                <a:latin typeface="Arial"/>
                <a:cs typeface="Arial"/>
              </a:rPr>
              <a:t>(TTDD) </a:t>
            </a:r>
            <a:r>
              <a:rPr lang="vi-VN" sz="1200" spc="-5" dirty="0">
                <a:latin typeface="Arial"/>
                <a:cs typeface="Arial"/>
              </a:rPr>
              <a:t>là tập hợp </a:t>
            </a:r>
            <a:r>
              <a:rPr lang="vi-VN" sz="1200" dirty="0">
                <a:latin typeface="Arial"/>
                <a:cs typeface="Arial"/>
              </a:rPr>
              <a:t>các </a:t>
            </a:r>
            <a:r>
              <a:rPr lang="vi-VN" sz="1200" spc="-5" dirty="0">
                <a:latin typeface="Arial"/>
                <a:cs typeface="Arial"/>
              </a:rPr>
              <a:t>đặc điểm </a:t>
            </a:r>
            <a:r>
              <a:rPr lang="vi-VN" sz="1200" dirty="0">
                <a:latin typeface="Arial"/>
                <a:cs typeface="Arial"/>
              </a:rPr>
              <a:t>cấu trúc,  chức </a:t>
            </a:r>
            <a:r>
              <a:rPr lang="vi-VN" sz="1200" spc="-5" dirty="0">
                <a:latin typeface="Arial"/>
                <a:cs typeface="Arial"/>
              </a:rPr>
              <a:t>phận </a:t>
            </a:r>
            <a:r>
              <a:rPr lang="vi-VN" sz="1200" dirty="0">
                <a:latin typeface="Arial"/>
                <a:cs typeface="Arial"/>
              </a:rPr>
              <a:t>&amp; </a:t>
            </a:r>
            <a:r>
              <a:rPr lang="vi-VN" sz="1200" spc="-5" dirty="0">
                <a:latin typeface="Arial"/>
                <a:cs typeface="Arial"/>
              </a:rPr>
              <a:t>hóa </a:t>
            </a:r>
            <a:r>
              <a:rPr lang="vi-VN" sz="1200" dirty="0">
                <a:latin typeface="Arial"/>
                <a:cs typeface="Arial"/>
              </a:rPr>
              <a:t>sinh </a:t>
            </a:r>
            <a:r>
              <a:rPr lang="vi-VN" sz="1200" spc="-5" dirty="0">
                <a:latin typeface="Arial"/>
                <a:cs typeface="Arial"/>
              </a:rPr>
              <a:t>phản ánh </a:t>
            </a:r>
            <a:r>
              <a:rPr lang="vi-VN" sz="1200" dirty="0">
                <a:latin typeface="Arial"/>
                <a:cs typeface="Arial"/>
              </a:rPr>
              <a:t>mức </a:t>
            </a:r>
            <a:r>
              <a:rPr lang="vi-VN" sz="1200" spc="-5" dirty="0">
                <a:latin typeface="Arial"/>
                <a:cs typeface="Arial"/>
              </a:rPr>
              <a:t>đáp ứng nhu </a:t>
            </a:r>
            <a:r>
              <a:rPr lang="vi-VN" sz="1200" dirty="0">
                <a:latin typeface="Arial"/>
                <a:cs typeface="Arial"/>
              </a:rPr>
              <a:t>cầu </a:t>
            </a:r>
            <a:r>
              <a:rPr lang="vi-VN" sz="1200" spc="-5" dirty="0">
                <a:latin typeface="Arial"/>
                <a:cs typeface="Arial"/>
              </a:rPr>
              <a:t>DD </a:t>
            </a:r>
            <a:r>
              <a:rPr lang="vi-VN" sz="1200" dirty="0">
                <a:latin typeface="Arial"/>
                <a:cs typeface="Arial"/>
              </a:rPr>
              <a:t>của cơ  thể.</a:t>
            </a:r>
            <a:r>
              <a:rPr lang="en-US" sz="1200" dirty="0">
                <a:latin typeface="Arial"/>
                <a:cs typeface="Arial"/>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TTDD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TTDD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thừa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12065" marR="358775" indent="0" algn="just">
              <a:lnSpc>
                <a:spcPct val="130000"/>
              </a:lnSpc>
              <a:spcBef>
                <a:spcPts val="100"/>
              </a:spcBef>
              <a:buFont typeface="Arial"/>
              <a:buNone/>
              <a:tabLst>
                <a:tab pos="185420" algn="l"/>
              </a:tabLst>
            </a:pPr>
            <a:endParaRPr lang="vi-VN" sz="1200" dirty="0">
              <a:latin typeface="Arial"/>
              <a:cs typeface="Arial"/>
            </a:endParaRPr>
          </a:p>
          <a:p>
            <a:pPr marL="354965" marR="358775" indent="-342900" algn="just">
              <a:lnSpc>
                <a:spcPct val="130000"/>
              </a:lnSpc>
              <a:spcBef>
                <a:spcPts val="100"/>
              </a:spcBef>
              <a:buFont typeface="Wingdings" panose="05000000000000000000" pitchFamily="2" charset="2"/>
              <a:buChar char="ü"/>
              <a:tabLst>
                <a:tab pos="185420" algn="l"/>
              </a:tabLst>
            </a:pPr>
            <a:r>
              <a:rPr lang="vi-VN" sz="1200" b="1" dirty="0">
                <a:solidFill>
                  <a:schemeClr val="tx2"/>
                </a:solidFill>
                <a:latin typeface="Arial"/>
                <a:cs typeface="Arial"/>
              </a:rPr>
              <a:t>Thiếu dinh dưỡng </a:t>
            </a:r>
            <a:r>
              <a:rPr lang="vi-VN" sz="1200" dirty="0">
                <a:latin typeface="Arial"/>
                <a:cs typeface="Arial"/>
              </a:rPr>
              <a:t>(underweight) là tình trạng cơ thể không nhận đủ năng lượng, chất đạm và các chất dinh dưỡng khác theo nhu cầu do cung cấp thiếu hoặc do bệnh lý gây tình trạng sụt cân và giảm chức năng của cơ thể.</a:t>
            </a:r>
          </a:p>
          <a:p>
            <a:pPr marL="354965" marR="358775" indent="-342900" algn="just">
              <a:lnSpc>
                <a:spcPct val="130000"/>
              </a:lnSpc>
              <a:spcBef>
                <a:spcPts val="100"/>
              </a:spcBef>
              <a:buFont typeface="Wingdings" panose="05000000000000000000" pitchFamily="2" charset="2"/>
              <a:buChar char="ü"/>
              <a:tabLst>
                <a:tab pos="185420" algn="l"/>
              </a:tabLst>
            </a:pPr>
            <a:r>
              <a:rPr lang="vi-VN" sz="1200" b="1" dirty="0">
                <a:solidFill>
                  <a:schemeClr val="tx2"/>
                </a:solidFill>
                <a:latin typeface="Arial"/>
                <a:cs typeface="Arial"/>
              </a:rPr>
              <a:t>Thừa cân béo phì</a:t>
            </a:r>
            <a:r>
              <a:rPr lang="vi-VN" sz="1200" dirty="0">
                <a:latin typeface="Arial"/>
                <a:cs typeface="Arial"/>
              </a:rPr>
              <a:t> (overweight, obesity) là tình trạng cơ thể tích tụ mỡ bất thường và quá mức tại mô mỡ và các tổ chức khác gây hậu quả xấu cho sức khỏe.</a:t>
            </a:r>
          </a:p>
          <a:p>
            <a:pPr>
              <a:lnSpc>
                <a:spcPct val="100000"/>
              </a:lnSpc>
              <a:spcBef>
                <a:spcPts val="50"/>
              </a:spcBef>
            </a:pPr>
            <a:endParaRPr lang="vi-VN" sz="1200" dirty="0">
              <a:latin typeface="Arial"/>
              <a:cs typeface="Arial"/>
            </a:endParaRPr>
          </a:p>
          <a:p>
            <a:pPr marL="259079" indent="-247015">
              <a:lnSpc>
                <a:spcPct val="100000"/>
              </a:lnSpc>
              <a:buClr>
                <a:srgbClr val="000000"/>
              </a:buClr>
              <a:buFont typeface="Arial"/>
              <a:buChar char="•"/>
              <a:tabLst>
                <a:tab pos="259079" algn="l"/>
                <a:tab pos="259715" algn="l"/>
              </a:tabLst>
            </a:pPr>
            <a:r>
              <a:rPr lang="vi-VN" sz="1200" b="1" spc="-5" dirty="0">
                <a:solidFill>
                  <a:srgbClr val="FF0000"/>
                </a:solidFill>
                <a:latin typeface="Arial"/>
                <a:cs typeface="Arial"/>
              </a:rPr>
              <a:t>Đánh </a:t>
            </a:r>
            <a:r>
              <a:rPr lang="vi-VN" sz="1200" b="1" dirty="0">
                <a:solidFill>
                  <a:srgbClr val="FF0000"/>
                </a:solidFill>
                <a:latin typeface="Arial"/>
                <a:cs typeface="Arial"/>
              </a:rPr>
              <a:t>giá </a:t>
            </a:r>
            <a:r>
              <a:rPr lang="vi-VN" sz="1200" b="1" spc="-5" dirty="0">
                <a:solidFill>
                  <a:srgbClr val="FF0000"/>
                </a:solidFill>
                <a:latin typeface="Arial"/>
                <a:cs typeface="Arial"/>
              </a:rPr>
              <a:t>TTDD </a:t>
            </a:r>
            <a:r>
              <a:rPr lang="vi-VN" sz="1200" spc="-5" dirty="0">
                <a:latin typeface="Arial"/>
                <a:cs typeface="Arial"/>
              </a:rPr>
              <a:t>là quá </a:t>
            </a:r>
            <a:r>
              <a:rPr lang="vi-VN" sz="1200" dirty="0">
                <a:latin typeface="Arial"/>
                <a:cs typeface="Arial"/>
              </a:rPr>
              <a:t>trình </a:t>
            </a:r>
            <a:r>
              <a:rPr lang="vi-VN" sz="1200" spc="-5" dirty="0">
                <a:latin typeface="Arial"/>
                <a:cs typeface="Arial"/>
              </a:rPr>
              <a:t>thu thập </a:t>
            </a:r>
            <a:r>
              <a:rPr lang="vi-VN" sz="1200" dirty="0">
                <a:latin typeface="Arial"/>
                <a:cs typeface="Arial"/>
              </a:rPr>
              <a:t>&amp; </a:t>
            </a:r>
            <a:r>
              <a:rPr lang="vi-VN" sz="1200" spc="-5" dirty="0">
                <a:latin typeface="Arial"/>
                <a:cs typeface="Arial"/>
              </a:rPr>
              <a:t>phân </a:t>
            </a:r>
            <a:r>
              <a:rPr lang="vi-VN" sz="1200" dirty="0">
                <a:latin typeface="Arial"/>
                <a:cs typeface="Arial"/>
              </a:rPr>
              <a:t>tích </a:t>
            </a:r>
            <a:r>
              <a:rPr lang="vi-VN" sz="1200" spc="-5" dirty="0">
                <a:latin typeface="Arial"/>
                <a:cs typeface="Arial"/>
              </a:rPr>
              <a:t>thông </a:t>
            </a:r>
            <a:r>
              <a:rPr lang="vi-VN" sz="1200" dirty="0">
                <a:latin typeface="Arial"/>
                <a:cs typeface="Arial"/>
              </a:rPr>
              <a:t>tin, số </a:t>
            </a:r>
            <a:r>
              <a:rPr lang="vi-VN" sz="1200" spc="-5" dirty="0">
                <a:latin typeface="Arial"/>
                <a:cs typeface="Arial"/>
              </a:rPr>
              <a:t>liệu</a:t>
            </a:r>
            <a:r>
              <a:rPr lang="vi-VN" sz="1200" spc="-75" dirty="0">
                <a:latin typeface="Arial"/>
                <a:cs typeface="Arial"/>
              </a:rPr>
              <a:t> </a:t>
            </a:r>
            <a:r>
              <a:rPr lang="vi-VN" sz="1200" dirty="0">
                <a:latin typeface="Arial"/>
                <a:cs typeface="Arial"/>
              </a:rPr>
              <a:t>về</a:t>
            </a:r>
          </a:p>
          <a:p>
            <a:pPr marL="184785">
              <a:lnSpc>
                <a:spcPct val="100000"/>
              </a:lnSpc>
              <a:spcBef>
                <a:spcPts val="755"/>
              </a:spcBef>
            </a:pPr>
            <a:r>
              <a:rPr lang="vi-VN" sz="1200" spc="-5" dirty="0">
                <a:latin typeface="Arial"/>
                <a:cs typeface="Arial"/>
              </a:rPr>
              <a:t>TTDD </a:t>
            </a:r>
            <a:r>
              <a:rPr lang="vi-VN" sz="1200" dirty="0">
                <a:latin typeface="Arial"/>
                <a:cs typeface="Arial"/>
              </a:rPr>
              <a:t>&amp; </a:t>
            </a:r>
            <a:r>
              <a:rPr lang="vi-VN" sz="1200" spc="-5" dirty="0">
                <a:latin typeface="Arial"/>
                <a:cs typeface="Arial"/>
              </a:rPr>
              <a:t>nhận định tình hình trên </a:t>
            </a:r>
            <a:r>
              <a:rPr lang="vi-VN" sz="1200" dirty="0">
                <a:latin typeface="Arial"/>
                <a:cs typeface="Arial"/>
              </a:rPr>
              <a:t>cơ sở các </a:t>
            </a:r>
            <a:r>
              <a:rPr lang="vi-VN" sz="1200" spc="-5" dirty="0">
                <a:latin typeface="Arial"/>
                <a:cs typeface="Arial"/>
              </a:rPr>
              <a:t>thông </a:t>
            </a:r>
            <a:r>
              <a:rPr lang="vi-VN" sz="1200" dirty="0">
                <a:latin typeface="Arial"/>
                <a:cs typeface="Arial"/>
              </a:rPr>
              <a:t>tin, số </a:t>
            </a:r>
            <a:r>
              <a:rPr lang="vi-VN" sz="1200" spc="-5" dirty="0">
                <a:latin typeface="Arial"/>
                <a:cs typeface="Arial"/>
              </a:rPr>
              <a:t>liệu</a:t>
            </a:r>
            <a:r>
              <a:rPr lang="vi-VN" sz="1200" spc="-65" dirty="0">
                <a:latin typeface="Arial"/>
                <a:cs typeface="Arial"/>
              </a:rPr>
              <a:t> </a:t>
            </a:r>
            <a:r>
              <a:rPr lang="vi-VN" sz="1200" spc="-10" dirty="0">
                <a:latin typeface="Arial"/>
                <a:cs typeface="Arial"/>
              </a:rPr>
              <a:t>đó.</a:t>
            </a:r>
            <a:endParaRPr lang="vi-VN"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2</a:t>
            </a:fld>
            <a:endParaRPr lang="en-US"/>
          </a:p>
        </p:txBody>
      </p:sp>
    </p:spTree>
    <p:extLst>
      <p:ext uri="{BB962C8B-B14F-4D97-AF65-F5344CB8AC3E}">
        <p14:creationId xmlns:p14="http://schemas.microsoft.com/office/powerpoint/2010/main" val="411273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Nguyên nhân trực tiếp phải kể đến là thiếu ăn về số lượng hoặc chất lượng và mắc các bệnh nhiễm khuẩn. Trẻ em trước tuổi học đường là đối tượng bị suy dinh dưỡng cao nhất bởi vì cơ thể ở giai đoạn phát triển nhanh, nhu cầu dinh dưỡng cao và vì nhiều lý do khác nhau chúng không được ăn đầy đủ các chất dinh dưỡng.</a:t>
            </a:r>
            <a:r>
              <a:rPr lang="en-US" dirty="0"/>
              <a:t> </a:t>
            </a:r>
            <a:r>
              <a:rPr lang="en-US" dirty="0" err="1"/>
              <a:t>Thời</a:t>
            </a:r>
            <a:r>
              <a:rPr lang="en-US" dirty="0"/>
              <a:t> </a:t>
            </a:r>
            <a:r>
              <a:rPr lang="en-US" dirty="0" err="1"/>
              <a:t>điểm</a:t>
            </a:r>
            <a:r>
              <a:rPr lang="en-US" dirty="0"/>
              <a:t> </a:t>
            </a:r>
            <a:r>
              <a:rPr lang="en-US" dirty="0" err="1"/>
              <a:t>bú</a:t>
            </a:r>
            <a:r>
              <a:rPr lang="en-US" dirty="0"/>
              <a:t> </a:t>
            </a:r>
            <a:r>
              <a:rPr lang="en-US" dirty="0" err="1"/>
              <a:t>mẹ</a:t>
            </a:r>
            <a:r>
              <a:rPr lang="en-US" dirty="0"/>
              <a:t>, </a:t>
            </a:r>
            <a:r>
              <a:rPr lang="en-US" dirty="0" err="1"/>
              <a:t>và</a:t>
            </a:r>
            <a:r>
              <a:rPr lang="en-US" dirty="0"/>
              <a:t> </a:t>
            </a:r>
            <a:r>
              <a:rPr lang="en-US" dirty="0" err="1"/>
              <a:t>ăn</a:t>
            </a:r>
            <a:r>
              <a:rPr lang="en-US" dirty="0"/>
              <a:t> </a:t>
            </a:r>
            <a:r>
              <a:rPr lang="en-US" dirty="0" err="1"/>
              <a:t>bổ</a:t>
            </a:r>
            <a:r>
              <a:rPr lang="en-US" dirty="0"/>
              <a:t> sung. </a:t>
            </a:r>
            <a:r>
              <a:rPr lang="vi-VN" dirty="0"/>
              <a:t>Cho trẻ ăn thức ăn đặc quá muộn và số lượng không đủ và năng lượng và protein trong khẩu phần thấp cũng dẫn tới thể suy dinh dưỡng</a:t>
            </a:r>
            <a:r>
              <a:rPr lang="en-US" dirty="0"/>
              <a:t>.</a:t>
            </a:r>
            <a:r>
              <a:rPr lang="vi-VN" b="0" i="0" dirty="0">
                <a:solidFill>
                  <a:srgbClr val="343A40"/>
                </a:solidFill>
                <a:effectLst/>
                <a:latin typeface="SFPro"/>
              </a:rPr>
              <a:t> </a:t>
            </a:r>
            <a:r>
              <a:rPr lang="en-US" b="0" i="0" dirty="0">
                <a:solidFill>
                  <a:srgbClr val="343A40"/>
                </a:solidFill>
                <a:effectLst/>
                <a:latin typeface="SFPro"/>
              </a:rPr>
              <a:t>S</a:t>
            </a:r>
            <a:r>
              <a:rPr lang="vi-VN" b="0" i="0" dirty="0">
                <a:solidFill>
                  <a:srgbClr val="343A40"/>
                </a:solidFill>
                <a:effectLst/>
                <a:latin typeface="SFPro"/>
              </a:rPr>
              <a:t>ữa mẹ cung cấp 100% nhu cầu dinh dưỡng cho trẻ trong giai đoạn sáu tháng đầu, 50% nhu cầu ấy cho giai đoạn từ 6 đến 12 tháng tuổi và 33% nhu cầu dinh dưỡng cho trẻ từ 1</a:t>
            </a:r>
            <a:r>
              <a:rPr lang="en-US" b="0" i="0" dirty="0">
                <a:solidFill>
                  <a:srgbClr val="343A40"/>
                </a:solidFill>
                <a:effectLst/>
                <a:latin typeface="SFPro"/>
              </a:rPr>
              <a:t>2</a:t>
            </a:r>
            <a:r>
              <a:rPr lang="vi-VN" b="0" i="0" dirty="0">
                <a:solidFill>
                  <a:srgbClr val="343A40"/>
                </a:solidFill>
                <a:effectLst/>
                <a:latin typeface="SFPro"/>
              </a:rPr>
              <a:t> tháng tuổi trở lên</a:t>
            </a:r>
            <a:endParaRPr lang="en-US" dirty="0"/>
          </a:p>
          <a:p>
            <a:r>
              <a:rPr lang="vi-VN" dirty="0"/>
              <a:t>Nhiễm khuẩn dễ đưa đến suy dinh dưỡng do rối loạn tiêu hóa, và ngược lại suy dinh dưỡng dễ dẫn tới nhiễm khuẩn do đề kháng giảm. Do đó, tỷ lệ suy dinh dưỡng có thể dao động theo mùa và thường cao trong các mùa các bệnh nhiễm khuẩn lưu hành ở mức cao (tiêu chảy, viêm hô hấp, sốt rét...). </a:t>
            </a:r>
            <a:endParaRPr lang="en-US" dirty="0"/>
          </a:p>
          <a:p>
            <a:r>
              <a:rPr lang="vi-VN" dirty="0"/>
              <a:t>Các bệnh thường đi kèm: Thông thường, thiếu vitamin A rất hay đi kèm. Bên cạnh đó, tình trạng thiếu các vi chất dinh dưỡng khác, dù có hay không có biểu hiện lâm sàng như thiếu axit folic, iron ...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4</a:t>
            </a:fld>
            <a:endParaRPr lang="en-US"/>
          </a:p>
        </p:txBody>
      </p:sp>
    </p:spTree>
    <p:extLst>
      <p:ext uri="{BB962C8B-B14F-4D97-AF65-F5344CB8AC3E}">
        <p14:creationId xmlns:p14="http://schemas.microsoft.com/office/powerpoint/2010/main" val="427329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NESTLE’S SCANDAL</a:t>
            </a:r>
          </a:p>
        </p:txBody>
      </p:sp>
      <p:sp>
        <p:nvSpPr>
          <p:cNvPr id="4" name="Slide Number Placeholder 3"/>
          <p:cNvSpPr>
            <a:spLocks noGrp="1"/>
          </p:cNvSpPr>
          <p:nvPr>
            <p:ph type="sldNum" sz="quarter" idx="5"/>
          </p:nvPr>
        </p:nvSpPr>
        <p:spPr/>
        <p:txBody>
          <a:bodyPr/>
          <a:lstStyle/>
          <a:p>
            <a:fld id="{CB66A8F5-EF7B-4B44-9E00-3B830525B594}" type="slidenum">
              <a:rPr lang="en-US" smtClean="0"/>
              <a:t>5</a:t>
            </a:fld>
            <a:endParaRPr lang="en-US"/>
          </a:p>
        </p:txBody>
      </p:sp>
    </p:spTree>
    <p:extLst>
      <p:ext uri="{BB962C8B-B14F-4D97-AF65-F5344CB8AC3E}">
        <p14:creationId xmlns:p14="http://schemas.microsoft.com/office/powerpoint/2010/main" val="362621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Arial" pitchFamily="34" charset="0"/>
                <a:cs typeface="Arial" pitchFamily="34" charset="0"/>
              </a:rPr>
              <a:t>Ở </a:t>
            </a:r>
            <a:r>
              <a:rPr lang="en-US" sz="1200" b="1" dirty="0" err="1">
                <a:latin typeface="Arial" pitchFamily="34" charset="0"/>
                <a:cs typeface="Arial" pitchFamily="34" charset="0"/>
              </a:rPr>
              <a:t>trẻ</a:t>
            </a:r>
            <a:r>
              <a:rPr lang="en-US" sz="1200" b="1" dirty="0">
                <a:latin typeface="Arial" pitchFamily="34" charset="0"/>
                <a:cs typeface="Arial" pitchFamily="34" charset="0"/>
              </a:rPr>
              <a:t> </a:t>
            </a:r>
            <a:r>
              <a:rPr lang="en-US" sz="1200" b="1" dirty="0" err="1">
                <a:latin typeface="Arial" pitchFamily="34" charset="0"/>
                <a:cs typeface="Arial" pitchFamily="34" charset="0"/>
              </a:rPr>
              <a:t>nhỏ</a:t>
            </a:r>
            <a:r>
              <a:rPr lang="en-US" sz="1200" dirty="0">
                <a:latin typeface="Arial" pitchFamily="34" charset="0"/>
                <a:cs typeface="Arial" pitchFamily="34" charset="0"/>
              </a:rPr>
              <a:t>: </a:t>
            </a:r>
            <a:r>
              <a:rPr lang="en-US" sz="1200" dirty="0" err="1">
                <a:latin typeface="Arial" pitchFamily="34" charset="0"/>
                <a:cs typeface="Arial" pitchFamily="34" charset="0"/>
              </a:rPr>
              <a:t>thiếu</a:t>
            </a:r>
            <a:r>
              <a:rPr lang="en-US" sz="1200" dirty="0">
                <a:latin typeface="Arial" pitchFamily="34" charset="0"/>
                <a:cs typeface="Arial" pitchFamily="34" charset="0"/>
              </a:rPr>
              <a:t> DD </a:t>
            </a:r>
            <a:r>
              <a:rPr lang="en-US" sz="1200" dirty="0" err="1">
                <a:latin typeface="Arial" pitchFamily="34" charset="0"/>
                <a:cs typeface="Arial" pitchFamily="34" charset="0"/>
              </a:rPr>
              <a:t>góp</a:t>
            </a:r>
            <a:r>
              <a:rPr lang="en-US" sz="1200" dirty="0">
                <a:latin typeface="Arial" pitchFamily="34" charset="0"/>
                <a:cs typeface="Arial" pitchFamily="34" charset="0"/>
              </a:rPr>
              <a:t> </a:t>
            </a:r>
            <a:r>
              <a:rPr lang="en-US" sz="1200" dirty="0" err="1">
                <a:latin typeface="Arial" pitchFamily="34" charset="0"/>
                <a:cs typeface="Arial" pitchFamily="34" charset="0"/>
              </a:rPr>
              <a:t>phần</a:t>
            </a:r>
            <a:r>
              <a:rPr lang="en-US" sz="1200" dirty="0">
                <a:latin typeface="Arial" pitchFamily="34" charset="0"/>
                <a:cs typeface="Arial" pitchFamily="34" charset="0"/>
              </a:rPr>
              <a:t> </a:t>
            </a:r>
            <a:r>
              <a:rPr lang="en-US" sz="1200" dirty="0" err="1">
                <a:latin typeface="Arial" pitchFamily="34" charset="0"/>
                <a:cs typeface="Arial" pitchFamily="34" charset="0"/>
              </a:rPr>
              <a:t>vào</a:t>
            </a:r>
            <a:r>
              <a:rPr lang="en-US" sz="1200" dirty="0">
                <a:latin typeface="Arial" pitchFamily="34" charset="0"/>
                <a:cs typeface="Arial" pitchFamily="34" charset="0"/>
              </a:rPr>
              <a:t> 1/3 </a:t>
            </a:r>
            <a:r>
              <a:rPr lang="en-US" sz="1200" dirty="0" err="1">
                <a:latin typeface="Arial" pitchFamily="34" charset="0"/>
                <a:cs typeface="Arial" pitchFamily="34" charset="0"/>
              </a:rPr>
              <a:t>nguyên</a:t>
            </a:r>
            <a:r>
              <a:rPr lang="en-US" sz="1200" dirty="0">
                <a:latin typeface="Arial" pitchFamily="34" charset="0"/>
                <a:cs typeface="Arial" pitchFamily="34" charset="0"/>
              </a:rPr>
              <a:t> </a:t>
            </a:r>
            <a:r>
              <a:rPr lang="en-US" sz="1200" dirty="0" err="1">
                <a:latin typeface="Arial" pitchFamily="34" charset="0"/>
                <a:cs typeface="Arial" pitchFamily="34" charset="0"/>
              </a:rPr>
              <a:t>nhân</a:t>
            </a:r>
            <a:r>
              <a:rPr lang="en-US" sz="1200" dirty="0">
                <a:latin typeface="Arial" pitchFamily="34" charset="0"/>
                <a:cs typeface="Arial" pitchFamily="34" charset="0"/>
              </a:rPr>
              <a:t> </a:t>
            </a:r>
            <a:r>
              <a:rPr lang="en-US" sz="1200" dirty="0" err="1">
                <a:latin typeface="Arial" pitchFamily="34" charset="0"/>
                <a:cs typeface="Arial" pitchFamily="34" charset="0"/>
              </a:rPr>
              <a:t>tử</a:t>
            </a:r>
            <a:r>
              <a:rPr lang="en-US" sz="1200" dirty="0">
                <a:latin typeface="Arial" pitchFamily="34" charset="0"/>
                <a:cs typeface="Arial" pitchFamily="34" charset="0"/>
              </a:rPr>
              <a:t> </a:t>
            </a:r>
            <a:r>
              <a:rPr lang="en-US" sz="1200" dirty="0" err="1">
                <a:latin typeface="Arial" pitchFamily="34" charset="0"/>
                <a:cs typeface="Arial" pitchFamily="34" charset="0"/>
              </a:rPr>
              <a:t>vong</a:t>
            </a:r>
            <a:r>
              <a:rPr lang="en-US" sz="1200" dirty="0">
                <a:latin typeface="Arial" pitchFamily="34" charset="0"/>
                <a:cs typeface="Arial" pitchFamily="34" charset="0"/>
              </a:rPr>
              <a:t> ở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nhỏ</a:t>
            </a:r>
            <a:r>
              <a:rPr lang="en-US" sz="1200" dirty="0">
                <a:latin typeface="Arial" pitchFamily="34" charset="0"/>
                <a:cs typeface="Arial" pitchFamily="34" charset="0"/>
              </a:rPr>
              <a:t> (</a:t>
            </a:r>
            <a:r>
              <a:rPr lang="en-US" sz="1200" dirty="0" err="1">
                <a:latin typeface="Arial" pitchFamily="34" charset="0"/>
                <a:cs typeface="Arial" pitchFamily="34" charset="0"/>
              </a:rPr>
              <a:t>thường</a:t>
            </a:r>
            <a:r>
              <a:rPr lang="en-US" sz="1200" dirty="0">
                <a:latin typeface="Arial" pitchFamily="34" charset="0"/>
                <a:cs typeface="Arial" pitchFamily="34" charset="0"/>
              </a:rPr>
              <a:t> do </a:t>
            </a:r>
            <a:r>
              <a:rPr lang="en-US" sz="1200" dirty="0" err="1">
                <a:latin typeface="Arial" pitchFamily="34" charset="0"/>
                <a:cs typeface="Arial" pitchFamily="34" charset="0"/>
              </a:rPr>
              <a:t>nhiễm</a:t>
            </a:r>
            <a:r>
              <a:rPr lang="en-US" sz="1200" dirty="0">
                <a:latin typeface="Arial" pitchFamily="34" charset="0"/>
                <a:cs typeface="Arial" pitchFamily="34" charset="0"/>
              </a:rPr>
              <a:t> </a:t>
            </a:r>
            <a:r>
              <a:rPr lang="en-US" sz="1200" dirty="0" err="1">
                <a:latin typeface="Arial" pitchFamily="34" charset="0"/>
                <a:cs typeface="Arial" pitchFamily="34" charset="0"/>
              </a:rPr>
              <a:t>trùng</a:t>
            </a:r>
            <a:r>
              <a:rPr lang="en-US" sz="1200" dirty="0">
                <a:latin typeface="Arial" pitchFamily="34" charset="0"/>
                <a:cs typeface="Arial" pitchFamily="34" charset="0"/>
              </a:rPr>
              <a:t>): </a:t>
            </a:r>
          </a:p>
          <a:p>
            <a:pPr marL="457200" indent="-457200" algn="just">
              <a:buFont typeface="Arial" panose="020B0604020202020204" pitchFamily="34" charset="0"/>
              <a:buChar char="•"/>
            </a:pP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chảy</a:t>
            </a:r>
            <a:r>
              <a:rPr lang="en-US" sz="1200" dirty="0">
                <a:latin typeface="Arial" pitchFamily="34" charset="0"/>
                <a:cs typeface="Arial" pitchFamily="34" charset="0"/>
              </a:rPr>
              <a:t>.</a:t>
            </a:r>
          </a:p>
          <a:p>
            <a:pPr marL="457200" indent="-457200" algn="just">
              <a:buFont typeface="Arial" panose="020B0604020202020204" pitchFamily="34" charset="0"/>
              <a:buChar char="•"/>
            </a:pPr>
            <a:r>
              <a:rPr lang="en-US" sz="1200" dirty="0" err="1">
                <a:latin typeface="Arial" pitchFamily="34" charset="0"/>
                <a:cs typeface="Arial" pitchFamily="34" charset="0"/>
              </a:rPr>
              <a:t>Viêm</a:t>
            </a:r>
            <a:r>
              <a:rPr lang="en-US" sz="1200" dirty="0">
                <a:latin typeface="Arial" pitchFamily="34" charset="0"/>
                <a:cs typeface="Arial" pitchFamily="34" charset="0"/>
              </a:rPr>
              <a:t> </a:t>
            </a:r>
            <a:r>
              <a:rPr lang="en-US" sz="1200" dirty="0" err="1">
                <a:latin typeface="Arial" pitchFamily="34" charset="0"/>
                <a:cs typeface="Arial" pitchFamily="34" charset="0"/>
              </a:rPr>
              <a:t>phổi</a:t>
            </a:r>
            <a:r>
              <a:rPr lang="en-US" sz="1200" dirty="0">
                <a:latin typeface="Arial" pitchFamily="34" charset="0"/>
                <a:cs typeface="Arial" pitchFamily="34" charset="0"/>
              </a:rPr>
              <a:t>.</a:t>
            </a:r>
          </a:p>
          <a:p>
            <a:pPr marL="457200" indent="-457200" algn="just">
              <a:buFont typeface="Arial" panose="020B0604020202020204" pitchFamily="34" charset="0"/>
              <a:buChar char="•"/>
            </a:pPr>
            <a:r>
              <a:rPr lang="en-US" sz="1200" dirty="0" err="1">
                <a:latin typeface="Arial" pitchFamily="34" charset="0"/>
                <a:cs typeface="Arial" pitchFamily="34" charset="0"/>
              </a:rPr>
              <a:t>Sởi</a:t>
            </a:r>
            <a:r>
              <a:rPr lang="en-US" sz="1200" dirty="0">
                <a:latin typeface="Arial" pitchFamily="34" charset="0"/>
                <a:cs typeface="Arial" pitchFamily="34" charset="0"/>
              </a:rPr>
              <a:t>.</a:t>
            </a:r>
          </a:p>
          <a:p>
            <a:pPr marL="457200" indent="-457200" algn="just">
              <a:buFont typeface="Arial" panose="020B0604020202020204" pitchFamily="34" charset="0"/>
              <a:buChar char="•"/>
            </a:pPr>
            <a:r>
              <a:rPr lang="en-US" sz="1200" dirty="0" err="1">
                <a:latin typeface="Arial" pitchFamily="34" charset="0"/>
                <a:cs typeface="Arial" pitchFamily="34" charset="0"/>
              </a:rPr>
              <a:t>Nhiễm</a:t>
            </a:r>
            <a:r>
              <a:rPr lang="en-US" sz="1200" dirty="0">
                <a:latin typeface="Arial" pitchFamily="34" charset="0"/>
                <a:cs typeface="Arial" pitchFamily="34" charset="0"/>
              </a:rPr>
              <a:t> </a:t>
            </a:r>
            <a:r>
              <a:rPr lang="en-US" sz="1200" dirty="0" err="1">
                <a:latin typeface="Arial" pitchFamily="34" charset="0"/>
                <a:cs typeface="Arial" pitchFamily="34" charset="0"/>
              </a:rPr>
              <a:t>trùng</a:t>
            </a:r>
            <a:r>
              <a:rPr lang="en-US" sz="1200" dirty="0">
                <a:latin typeface="Arial" pitchFamily="34" charset="0"/>
                <a:cs typeface="Arial" pitchFamily="34" charset="0"/>
              </a:rPr>
              <a:t> </a:t>
            </a:r>
            <a:r>
              <a:rPr lang="en-US" sz="1200" dirty="0" err="1">
                <a:latin typeface="Arial" pitchFamily="34" charset="0"/>
                <a:cs typeface="Arial" pitchFamily="34" charset="0"/>
              </a:rPr>
              <a:t>sơ</a:t>
            </a:r>
            <a:r>
              <a:rPr lang="en-US" sz="1200" dirty="0">
                <a:latin typeface="Arial" pitchFamily="34" charset="0"/>
                <a:cs typeface="Arial" pitchFamily="34" charset="0"/>
              </a:rPr>
              <a:t> </a:t>
            </a:r>
            <a:r>
              <a:rPr lang="en-US" sz="1200" dirty="0" err="1">
                <a:latin typeface="Arial" pitchFamily="34" charset="0"/>
                <a:cs typeface="Arial" pitchFamily="34" charset="0"/>
              </a:rPr>
              <a:t>sinh</a:t>
            </a:r>
            <a:r>
              <a:rPr lang="en-US" sz="1200" dirty="0">
                <a:latin typeface="Arial" pitchFamily="34" charset="0"/>
                <a:cs typeface="Arial" pitchFamily="34" charset="0"/>
              </a:rPr>
              <a:t> </a:t>
            </a:r>
            <a:r>
              <a:rPr lang="en-US" sz="1200" dirty="0" err="1">
                <a:latin typeface="Arial" pitchFamily="34" charset="0"/>
                <a:cs typeface="Arial" pitchFamily="34" charset="0"/>
              </a:rPr>
              <a:t>nặng</a:t>
            </a:r>
            <a:r>
              <a:rPr lang="en-US" sz="1200" dirty="0">
                <a:latin typeface="Arial" pitchFamily="34" charset="0"/>
                <a:cs typeface="Arial" pitchFamily="34" charset="0"/>
              </a:rPr>
              <a:t>. </a:t>
            </a:r>
          </a:p>
          <a:p>
            <a:pPr algn="just"/>
            <a:r>
              <a:rPr lang="en-US" sz="1200" b="1" dirty="0">
                <a:latin typeface="Arial" pitchFamily="34" charset="0"/>
                <a:cs typeface="Arial" pitchFamily="34" charset="0"/>
              </a:rPr>
              <a:t>Ở </a:t>
            </a:r>
            <a:r>
              <a:rPr lang="en-US" sz="1200" b="1" dirty="0" err="1">
                <a:latin typeface="Arial" pitchFamily="34" charset="0"/>
                <a:cs typeface="Arial" pitchFamily="34" charset="0"/>
              </a:rPr>
              <a:t>trẻ</a:t>
            </a:r>
            <a:r>
              <a:rPr lang="en-US" sz="1200" b="1" dirty="0">
                <a:latin typeface="Arial" pitchFamily="34" charset="0"/>
                <a:cs typeface="Arial" pitchFamily="34" charset="0"/>
              </a:rPr>
              <a:t> </a:t>
            </a:r>
            <a:r>
              <a:rPr lang="en-US" sz="1200" b="1" dirty="0" err="1">
                <a:latin typeface="Arial" pitchFamily="34" charset="0"/>
                <a:cs typeface="Arial" pitchFamily="34" charset="0"/>
              </a:rPr>
              <a:t>lớn</a:t>
            </a:r>
            <a:r>
              <a:rPr lang="en-US" sz="1200" b="1" dirty="0">
                <a:latin typeface="Arial" pitchFamily="34" charset="0"/>
                <a:cs typeface="Arial" pitchFamily="34" charset="0"/>
              </a:rPr>
              <a:t>:</a:t>
            </a:r>
            <a:r>
              <a:rPr lang="en-US" sz="1200" dirty="0">
                <a:latin typeface="Arial" pitchFamily="34" charset="0"/>
                <a:cs typeface="Arial" pitchFamily="34" charset="0"/>
              </a:rPr>
              <a:t> </a:t>
            </a:r>
            <a:r>
              <a:rPr lang="en-US" sz="1200" dirty="0" err="1">
                <a:latin typeface="Arial" pitchFamily="34" charset="0"/>
                <a:cs typeface="Arial" pitchFamily="34" charset="0"/>
              </a:rPr>
              <a:t>trẻ</a:t>
            </a:r>
            <a:r>
              <a:rPr lang="en-US" sz="1200" dirty="0">
                <a:latin typeface="Arial" pitchFamily="34" charset="0"/>
                <a:cs typeface="Arial" pitchFamily="34" charset="0"/>
              </a:rPr>
              <a:t> di </a:t>
            </a:r>
            <a:r>
              <a:rPr lang="en-US" sz="1200" dirty="0" err="1">
                <a:latin typeface="Arial" pitchFamily="34" charset="0"/>
                <a:cs typeface="Arial" pitchFamily="34" charset="0"/>
              </a:rPr>
              <a:t>chứng</a:t>
            </a:r>
            <a:r>
              <a:rPr lang="en-US" sz="1200" dirty="0">
                <a:latin typeface="Arial" pitchFamily="34" charset="0"/>
                <a:cs typeface="Arial" pitchFamily="34" charset="0"/>
              </a:rPr>
              <a:t> SDD </a:t>
            </a:r>
            <a:r>
              <a:rPr lang="en-US" sz="1200" dirty="0" err="1">
                <a:latin typeface="Arial" pitchFamily="34" charset="0"/>
                <a:cs typeface="Arial" pitchFamily="34" charset="0"/>
              </a:rPr>
              <a:t>thấp</a:t>
            </a:r>
            <a:r>
              <a:rPr lang="en-US" sz="1200" dirty="0">
                <a:latin typeface="Arial" pitchFamily="34" charset="0"/>
                <a:cs typeface="Arial" pitchFamily="34" charset="0"/>
              </a:rPr>
              <a:t> </a:t>
            </a:r>
            <a:r>
              <a:rPr lang="en-US" sz="1200" dirty="0" err="1">
                <a:latin typeface="Arial" pitchFamily="34" charset="0"/>
                <a:cs typeface="Arial" pitchFamily="34" charset="0"/>
              </a:rPr>
              <a:t>còi</a:t>
            </a:r>
            <a:r>
              <a:rPr lang="en-US" sz="1200" dirty="0">
                <a:latin typeface="Arial" pitchFamily="34" charset="0"/>
                <a:cs typeface="Arial" pitchFamily="34" charset="0"/>
              </a:rPr>
              <a:t> </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giảm</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sức</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đề</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kháng</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giảm</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khả</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năng</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hoạt</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động</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thể</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chất</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kết</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quả</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học</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tập</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và</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giảm</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dần</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theo</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vòng</a:t>
            </a:r>
            <a:r>
              <a:rPr lang="en-US" sz="1200" dirty="0">
                <a:latin typeface="Arial" pitchFamily="34" charset="0"/>
                <a:cs typeface="Arial" pitchFamily="34" charset="0"/>
                <a:sym typeface="Wingdings" pitchFamily="2" charset="2"/>
              </a:rPr>
              <a:t> </a:t>
            </a:r>
            <a:r>
              <a:rPr lang="en-US" sz="1200" dirty="0" err="1">
                <a:latin typeface="Arial" pitchFamily="34" charset="0"/>
                <a:cs typeface="Arial" pitchFamily="34" charset="0"/>
                <a:sym typeface="Wingdings" pitchFamily="2" charset="2"/>
              </a:rPr>
              <a:t>đời</a:t>
            </a:r>
            <a:r>
              <a:rPr lang="en-US" sz="1200" dirty="0">
                <a:latin typeface="Arial" pitchFamily="34" charset="0"/>
                <a:cs typeface="Arial" pitchFamily="34" charset="0"/>
                <a:sym typeface="Wingdings" pitchFamily="2" charset="2"/>
              </a:rPr>
              <a:t>.</a:t>
            </a:r>
          </a:p>
          <a:p>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7</a:t>
            </a:fld>
            <a:endParaRPr lang="en-US"/>
          </a:p>
        </p:txBody>
      </p:sp>
    </p:spTree>
    <p:extLst>
      <p:ext uri="{BB962C8B-B14F-4D97-AF65-F5344CB8AC3E}">
        <p14:creationId xmlns:p14="http://schemas.microsoft.com/office/powerpoint/2010/main" val="354750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solidFill>
                  <a:srgbClr val="000000"/>
                </a:solidFill>
                <a:effectLst/>
                <a:latin typeface="Times New Roman" panose="02020603050405020304" pitchFamily="18" charset="0"/>
                <a:ea typeface="Calibri" panose="020F0502020204030204" pitchFamily="34" charset="0"/>
              </a:rPr>
              <a:t>Thừa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béo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phì</a:t>
            </a:r>
            <a:r>
              <a:rPr lang="en-US" sz="1800" dirty="0">
                <a:solidFill>
                  <a:srgbClr val="000000"/>
                </a:solidFill>
                <a:effectLst/>
                <a:latin typeface="Times New Roman" panose="02020603050405020304" pitchFamily="18" charset="0"/>
                <a:ea typeface="Calibri" panose="020F0502020204030204" pitchFamily="34" charset="0"/>
              </a:rPr>
              <a:t> (TC-BP) </a:t>
            </a:r>
            <a:r>
              <a:rPr lang="en-US" sz="1800" dirty="0" err="1">
                <a:solidFill>
                  <a:srgbClr val="000000"/>
                </a:solidFill>
                <a:effectLst/>
                <a:latin typeface="Times New Roman" panose="02020603050405020304" pitchFamily="18" charset="0"/>
                <a:ea typeface="Calibri" panose="020F0502020204030204" pitchFamily="34" charset="0"/>
              </a:rPr>
              <a:t>đang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được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xem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vấn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đề</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sức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khỏe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TC-BP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nguyên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tư</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vấn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đề</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về</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sức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khỏe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sau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hút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thuốc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tăng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huyết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áp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ô </a:t>
            </a:r>
            <a:r>
              <a:rPr lang="en-US" sz="1800" dirty="0" err="1">
                <a:solidFill>
                  <a:srgbClr val="000000"/>
                </a:solidFill>
                <a:effectLst/>
                <a:latin typeface="Times New Roman" panose="02020603050405020304" pitchFamily="18" charset="0"/>
                <a:ea typeface="Calibri" panose="020F0502020204030204" pitchFamily="34" charset="0"/>
              </a:rPr>
              <a:t>nhiễm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không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khí</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nguyên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chính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bệnh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mạn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tính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không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u="none" strike="noStrike" baseline="30000" dirty="0">
                <a:solidFill>
                  <a:srgbClr val="000000"/>
                </a:solidFill>
                <a:effectLst/>
                <a:latin typeface="Times New Roman" panose="02020603050405020304" pitchFamily="18" charset="0"/>
                <a:ea typeface="Calibri" panose="020F0502020204030204" pitchFamily="34" charset="0"/>
                <a:hlinkClick r:id="rId3" action="ppaction://hlinkfile" tooltip="Lopez, 2006 #1"/>
              </a:rPr>
              <a:t>3</a:t>
            </a:r>
            <a:r>
              <a:rPr lang="en-US" sz="1800" dirty="0">
                <a:solidFill>
                  <a:srgbClr val="000000"/>
                </a:solidFill>
                <a:effectLst/>
                <a:latin typeface="Times New Roman" panose="02020603050405020304" pitchFamily="18" charset="0"/>
                <a:ea typeface="Calibri" panose="020F0502020204030204" pitchFamily="34" charset="0"/>
              </a:rPr>
              <a:t>. So </a:t>
            </a:r>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tình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nhẹ</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thấp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còi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gầy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còm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thì</a:t>
            </a:r>
            <a:r>
              <a:rPr lang="en-US" sz="1800" dirty="0">
                <a:solidFill>
                  <a:srgbClr val="000000"/>
                </a:solidFill>
                <a:effectLst/>
                <a:latin typeface="Times New Roman" panose="02020603050405020304" pitchFamily="18" charset="0"/>
                <a:ea typeface="Calibri" panose="020F0502020204030204" pitchFamily="34" charset="0"/>
              </a:rPr>
              <a:t> TC-BP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nguyên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dẫn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đến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tử</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nhiều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hơn</a:t>
            </a:r>
            <a:r>
              <a:rPr lang="en-US" sz="1800" dirty="0">
                <a:solidFill>
                  <a:srgbClr val="000000"/>
                </a:solidFill>
                <a:effectLst/>
                <a:latin typeface="Times New Roman" panose="02020603050405020304" pitchFamily="18" charset="0"/>
                <a:ea typeface="Calibri" panose="020F0502020204030204" pitchFamily="34" charset="0"/>
              </a:rPr>
              <a:t> ở </a:t>
            </a:r>
            <a:r>
              <a:rPr lang="en-US" sz="1800" dirty="0" err="1">
                <a:solidFill>
                  <a:srgbClr val="000000"/>
                </a:solidFill>
                <a:effectLst/>
                <a:latin typeface="Times New Roman" panose="02020603050405020304" pitchFamily="18" charset="0"/>
                <a:ea typeface="Calibri" panose="020F0502020204030204" pitchFamily="34" charset="0"/>
              </a:rPr>
              <a:t>phần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lớn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quốc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thế</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giới</a:t>
            </a:r>
            <a:r>
              <a:rPr lang="en-US" sz="1800" dirty="0">
                <a:solidFill>
                  <a:srgbClr val="000000"/>
                </a:solidFill>
                <a:effectLst/>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8</a:t>
            </a:fld>
            <a:endParaRPr lang="en-US"/>
          </a:p>
        </p:txBody>
      </p:sp>
    </p:spTree>
    <p:extLst>
      <p:ext uri="{BB962C8B-B14F-4D97-AF65-F5344CB8AC3E}">
        <p14:creationId xmlns:p14="http://schemas.microsoft.com/office/powerpoint/2010/main" val="103884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Mỡ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trữ</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nhậy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dưỡng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cấp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lớn</a:t>
            </a:r>
            <a:r>
              <a:rPr lang="en-US" sz="1800" dirty="0">
                <a:effectLst/>
                <a:latin typeface="Times New Roman" panose="02020603050405020304" pitchFamily="18" charset="0"/>
                <a:ea typeface="Calibri" panose="020F0502020204030204" pitchFamily="34" charset="0"/>
              </a:rPr>
              <a:t> protein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thành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coi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trữ</a:t>
            </a:r>
            <a:r>
              <a:rPr lang="en-US" sz="1800" dirty="0">
                <a:effectLst/>
                <a:latin typeface="Times New Roman" panose="02020603050405020304" pitchFamily="18" charset="0"/>
                <a:ea typeface="Calibri" panose="020F0502020204030204" pitchFamily="34" charset="0"/>
              </a:rPr>
              <a:t> protein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trữ</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trở</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sút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hợp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dưỡng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diễn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15</a:t>
            </a:fld>
            <a:endParaRPr lang="en-US"/>
          </a:p>
        </p:txBody>
      </p:sp>
    </p:spTree>
    <p:extLst>
      <p:ext uri="{BB962C8B-B14F-4D97-AF65-F5344CB8AC3E}">
        <p14:creationId xmlns:p14="http://schemas.microsoft.com/office/powerpoint/2010/main" val="212218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a:effectLst/>
                <a:latin typeface="Times New Roman" panose="02020603050405020304" pitchFamily="18" charset="0"/>
                <a:ea typeface="Calibri" panose="020F0502020204030204" pitchFamily="34" charset="0"/>
              </a:rPr>
              <a:t>MGRS nghiên cứu 8440 trẻ khỏe mạnh từ sơ sinh đến 71 tại các quốc gia Brazil, Ghana, Ấn Độ, Na Uy, Oman và Hoa Kỳ</a:t>
            </a:r>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18</a:t>
            </a:fld>
            <a:endParaRPr lang="en-US"/>
          </a:p>
        </p:txBody>
      </p:sp>
    </p:spTree>
    <p:extLst>
      <p:ext uri="{BB962C8B-B14F-4D97-AF65-F5344CB8AC3E}">
        <p14:creationId xmlns:p14="http://schemas.microsoft.com/office/powerpoint/2010/main" val="79492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Thời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dụng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độ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mẫu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góp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trạng</a:t>
            </a:r>
            <a:r>
              <a:rPr lang="en-US" sz="1800" dirty="0">
                <a:effectLst/>
                <a:latin typeface="Times New Roman" panose="02020603050405020304" pitchFamily="18" charset="0"/>
                <a:ea typeface="Calibri" panose="020F0502020204030204" pitchFamily="34" charset="0"/>
              </a:rPr>
              <a:t> TC-BP.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cứu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nhỏ</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sau</a:t>
            </a:r>
            <a:r>
              <a:rPr lang="en-US" sz="1800" dirty="0">
                <a:effectLst/>
                <a:latin typeface="Times New Roman" panose="02020603050405020304" pitchFamily="18" charset="0"/>
                <a:ea typeface="Calibri" panose="020F0502020204030204" pitchFamily="34" charset="0"/>
              </a:rPr>
              <a:t> 9 </a:t>
            </a:r>
            <a:r>
              <a:rPr lang="en-US" sz="1800" dirty="0" err="1">
                <a:effectLst/>
                <a:latin typeface="Times New Roman" panose="02020603050405020304" pitchFamily="18" charset="0"/>
                <a:ea typeface="Calibri" panose="020F0502020204030204" pitchFamily="34" charset="0"/>
              </a:rPr>
              <a:t>giờ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xu </a:t>
            </a:r>
            <a:r>
              <a:rPr lang="en-US" sz="1800" dirty="0" err="1">
                <a:effectLst/>
                <a:latin typeface="Times New Roman" panose="02020603050405020304" pitchFamily="18" charset="0"/>
                <a:ea typeface="Calibri" panose="020F0502020204030204" pitchFamily="34" charset="0"/>
              </a:rPr>
              <a:t>hướng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2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6,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lớn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vòng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(BMI) - </a:t>
            </a:r>
            <a:r>
              <a:rPr lang="en-US" sz="1800" dirty="0" err="1">
                <a:effectLst/>
                <a:latin typeface="Times New Roman" panose="02020603050405020304" pitchFamily="18" charset="0"/>
                <a:ea typeface="Calibri" panose="020F0502020204030204" pitchFamily="34" charset="0"/>
              </a:rPr>
              <a:t>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dựa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nặng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chỉnh</a:t>
            </a:r>
            <a:r>
              <a:rPr lang="en-US" sz="1800" dirty="0">
                <a:effectLst/>
                <a:latin typeface="Times New Roman" panose="02020603050405020304" pitchFamily="18" charset="0"/>
                <a:ea typeface="Calibri" panose="020F0502020204030204" pitchFamily="34" charset="0"/>
              </a:rPr>
              <a:t> chu </a:t>
            </a:r>
            <a:r>
              <a:rPr lang="en-US" sz="1800" dirty="0" err="1">
                <a:effectLst/>
                <a:latin typeface="Times New Roman" panose="02020603050405020304" pitchFamily="18" charset="0"/>
                <a:ea typeface="Calibri" panose="020F0502020204030204" pitchFamily="34" charset="0"/>
              </a:rPr>
              <a:t>kỳ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ngủ-thức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chi </a:t>
            </a:r>
            <a:r>
              <a:rPr lang="en-US" sz="1800" dirty="0" err="1">
                <a:effectLst/>
                <a:latin typeface="Times New Roman" panose="02020603050405020304" pitchFamily="18" charset="0"/>
                <a:ea typeface="Calibri" panose="020F0502020204030204" pitchFamily="34" charset="0"/>
              </a:rPr>
              <a:t>phối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thèm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ăn</a:t>
            </a: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hormone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hóa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do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ngon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nữa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kém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nhỏ</a:t>
            </a: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hoặc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hành</a:t>
            </a:r>
            <a:r>
              <a:rPr lang="en-US" sz="1800" dirty="0">
                <a:effectLst/>
                <a:latin typeface="Times New Roman" panose="02020603050405020304" pitchFamily="18" charset="0"/>
                <a:ea typeface="Calibri" panose="020F0502020204030204" pitchFamily="34" charset="0"/>
              </a:rPr>
              <a:t> vi,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giữa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TC-BP ở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chưa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muộn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muộn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đẩy</a:t>
            </a:r>
            <a:r>
              <a:rPr lang="en-US" sz="1800" dirty="0">
                <a:effectLst/>
                <a:latin typeface="Times New Roman" panose="02020603050405020304" pitchFamily="18" charset="0"/>
                <a:ea typeface="Calibri" panose="020F0502020204030204" pitchFamily="34" charset="0"/>
              </a:rPr>
              <a:t> TC-BP</a:t>
            </a:r>
            <a:r>
              <a:rPr lang="en-US" sz="1800" u="none" strike="noStrike" baseline="30000" dirty="0">
                <a:effectLst/>
                <a:latin typeface="Times New Roman" panose="02020603050405020304" pitchFamily="18" charset="0"/>
                <a:ea typeface="Calibri" panose="020F0502020204030204" pitchFamily="34" charset="0"/>
                <a:hlinkClick r:id="rId3" action="ppaction://hlinkfile" tooltip="Marcus, 2020 #170"/>
              </a:rPr>
              <a:t>66</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cứu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thấy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TC-BP,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xuất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năng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tỷ</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 chất</a:t>
            </a:r>
            <a:r>
              <a:rPr lang="en-US" sz="1800" u="none" strike="noStrike" baseline="30000" dirty="0">
                <a:effectLst/>
                <a:latin typeface="Times New Roman" panose="02020603050405020304" pitchFamily="18" charset="0"/>
                <a:ea typeface="Calibri" panose="020F0502020204030204" pitchFamily="34" charset="0"/>
                <a:hlinkClick r:id="rId4" action="ppaction://hlinkfile" tooltip="Stiglic, 2019 #169"/>
              </a:rPr>
              <a:t>67</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CB66A8F5-EF7B-4B44-9E00-3B830525B594}" type="slidenum">
              <a:rPr lang="en-US" smtClean="0"/>
              <a:t>30</a:t>
            </a:fld>
            <a:endParaRPr lang="en-US"/>
          </a:p>
        </p:txBody>
      </p:sp>
    </p:spTree>
    <p:extLst>
      <p:ext uri="{BB962C8B-B14F-4D97-AF65-F5344CB8AC3E}">
        <p14:creationId xmlns:p14="http://schemas.microsoft.com/office/powerpoint/2010/main" val="382843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6A8F5-EF7B-4B44-9E00-3B830525B594}" type="slidenum">
              <a:rPr lang="en-US" smtClean="0"/>
              <a:t>31</a:t>
            </a:fld>
            <a:endParaRPr lang="en-US"/>
          </a:p>
        </p:txBody>
      </p:sp>
    </p:spTree>
    <p:extLst>
      <p:ext uri="{BB962C8B-B14F-4D97-AF65-F5344CB8AC3E}">
        <p14:creationId xmlns:p14="http://schemas.microsoft.com/office/powerpoint/2010/main" val="407789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11605" y="1483965"/>
            <a:ext cx="6320789" cy="1525270"/>
          </a:xfrm>
          <a:prstGeom prst="rect">
            <a:avLst/>
          </a:prstGeom>
        </p:spPr>
        <p:txBody>
          <a:bodyPr wrap="square" lIns="0" tIns="0" rIns="0" bIns="0">
            <a:spAutoFit/>
          </a:bodyPr>
          <a:lstStyle>
            <a:lvl1pPr>
              <a:defRPr sz="4100" b="1" i="0">
                <a:solidFill>
                  <a:srgbClr val="FF00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3247" y="181178"/>
            <a:ext cx="8077504" cy="75755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a:xfrm>
            <a:off x="298450" y="1514475"/>
            <a:ext cx="8553450" cy="4740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31/10/2022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11605" y="1483965"/>
            <a:ext cx="6320789" cy="2283574"/>
          </a:xfrm>
          <a:prstGeom prst="rect">
            <a:avLst/>
          </a:prstGeom>
        </p:spPr>
        <p:txBody>
          <a:bodyPr vert="horz" wrap="square" lIns="0" tIns="12065" rIns="0" bIns="0" rtlCol="0">
            <a:spAutoFit/>
          </a:bodyPr>
          <a:lstStyle/>
          <a:p>
            <a:pPr marL="12700" marR="5080" indent="104775" algn="ctr">
              <a:lnSpc>
                <a:spcPct val="120000"/>
              </a:lnSpc>
              <a:spcBef>
                <a:spcPts val="95"/>
              </a:spcBef>
            </a:pPr>
            <a:r>
              <a:rPr spc="-5" dirty="0"/>
              <a:t>ĐÁNH </a:t>
            </a:r>
            <a:r>
              <a:rPr dirty="0"/>
              <a:t>GIÁ TÌNH TRẠNG  DINH DƯỠNG </a:t>
            </a:r>
            <a:r>
              <a:rPr lang="en-US" dirty="0"/>
              <a:t>CHO TRẺ MẦM NON</a:t>
            </a:r>
            <a:endParaRPr dirty="0"/>
          </a:p>
        </p:txBody>
      </p:sp>
      <p:sp>
        <p:nvSpPr>
          <p:cNvPr id="3" name="object 3"/>
          <p:cNvSpPr txBox="1"/>
          <p:nvPr/>
        </p:nvSpPr>
        <p:spPr>
          <a:xfrm>
            <a:off x="1411605" y="5715000"/>
            <a:ext cx="731774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err="1">
                <a:solidFill>
                  <a:srgbClr val="002060"/>
                </a:solidFill>
                <a:latin typeface="Arial"/>
                <a:cs typeface="Arial"/>
              </a:rPr>
              <a:t>BS.Nguyễn</a:t>
            </a:r>
            <a:r>
              <a:rPr lang="en-US" sz="2400" spc="-5" dirty="0">
                <a:solidFill>
                  <a:srgbClr val="002060"/>
                </a:solidFill>
                <a:latin typeface="Arial"/>
                <a:cs typeface="Arial"/>
              </a:rPr>
              <a:t> </a:t>
            </a:r>
            <a:r>
              <a:rPr lang="en-US" sz="2400" spc="-5" dirty="0" err="1">
                <a:solidFill>
                  <a:srgbClr val="002060"/>
                </a:solidFill>
                <a:latin typeface="Arial"/>
                <a:cs typeface="Arial"/>
              </a:rPr>
              <a:t>Thị</a:t>
            </a:r>
            <a:r>
              <a:rPr lang="en-US" sz="2400" spc="-5" dirty="0">
                <a:solidFill>
                  <a:srgbClr val="002060"/>
                </a:solidFill>
                <a:latin typeface="Arial"/>
                <a:cs typeface="Arial"/>
              </a:rPr>
              <a:t> </a:t>
            </a:r>
            <a:r>
              <a:rPr lang="en-US" sz="2400" spc="-5" dirty="0" err="1">
                <a:solidFill>
                  <a:srgbClr val="002060"/>
                </a:solidFill>
                <a:latin typeface="Arial"/>
                <a:cs typeface="Arial"/>
              </a:rPr>
              <a:t>Thanh</a:t>
            </a:r>
            <a:r>
              <a:rPr lang="en-US" sz="2400" spc="-5" dirty="0">
                <a:solidFill>
                  <a:srgbClr val="002060"/>
                </a:solidFill>
                <a:latin typeface="Arial"/>
                <a:cs typeface="Arial"/>
              </a:rPr>
              <a:t> </a:t>
            </a:r>
            <a:r>
              <a:rPr lang="en-US" sz="2400" spc="-5" dirty="0" err="1">
                <a:solidFill>
                  <a:srgbClr val="002060"/>
                </a:solidFill>
                <a:latin typeface="Arial"/>
                <a:cs typeface="Arial"/>
              </a:rPr>
              <a:t>Xuân</a:t>
            </a:r>
            <a:r>
              <a:rPr lang="en-US" sz="2400" spc="-5" dirty="0">
                <a:solidFill>
                  <a:srgbClr val="002060"/>
                </a:solidFill>
                <a:latin typeface="Arial"/>
                <a:cs typeface="Arial"/>
              </a:rPr>
              <a:t> -</a:t>
            </a:r>
            <a:r>
              <a:rPr lang="en-US" sz="2400" spc="-5" dirty="0" err="1">
                <a:solidFill>
                  <a:srgbClr val="002060"/>
                </a:solidFill>
                <a:latin typeface="Arial"/>
                <a:cs typeface="Arial"/>
              </a:rPr>
              <a:t>Trung</a:t>
            </a:r>
            <a:r>
              <a:rPr lang="en-US" sz="2400" spc="-5" dirty="0">
                <a:solidFill>
                  <a:srgbClr val="002060"/>
                </a:solidFill>
                <a:latin typeface="Arial"/>
                <a:cs typeface="Arial"/>
              </a:rPr>
              <a:t> </a:t>
            </a:r>
            <a:r>
              <a:rPr lang="en-US" sz="2400" spc="-5" dirty="0" err="1">
                <a:solidFill>
                  <a:srgbClr val="002060"/>
                </a:solidFill>
                <a:latin typeface="Arial"/>
                <a:cs typeface="Arial"/>
              </a:rPr>
              <a:t>tâm</a:t>
            </a:r>
            <a:r>
              <a:rPr lang="en-US" sz="2400" spc="-5" dirty="0">
                <a:solidFill>
                  <a:srgbClr val="002060"/>
                </a:solidFill>
                <a:latin typeface="Arial"/>
                <a:cs typeface="Arial"/>
              </a:rPr>
              <a:t> Y </a:t>
            </a:r>
            <a:r>
              <a:rPr lang="en-US" sz="2400" spc="-5" dirty="0" err="1">
                <a:solidFill>
                  <a:srgbClr val="002060"/>
                </a:solidFill>
                <a:latin typeface="Arial"/>
                <a:cs typeface="Arial"/>
              </a:rPr>
              <a:t>tế</a:t>
            </a:r>
            <a:r>
              <a:rPr lang="en-US" sz="2400" spc="-5" dirty="0">
                <a:solidFill>
                  <a:srgbClr val="002060"/>
                </a:solidFill>
                <a:latin typeface="Arial"/>
                <a:cs typeface="Arial"/>
              </a:rPr>
              <a:t> </a:t>
            </a:r>
            <a:r>
              <a:rPr lang="en-US" sz="2400" spc="-5" dirty="0" err="1">
                <a:solidFill>
                  <a:srgbClr val="002060"/>
                </a:solidFill>
                <a:latin typeface="Arial"/>
                <a:cs typeface="Arial"/>
              </a:rPr>
              <a:t>Quận</a:t>
            </a:r>
            <a:r>
              <a:rPr lang="en-US" sz="2400" spc="-5" dirty="0">
                <a:solidFill>
                  <a:srgbClr val="002060"/>
                </a:solidFill>
                <a:latin typeface="Arial"/>
                <a:cs typeface="Arial"/>
              </a:rPr>
              <a:t> 1</a:t>
            </a:r>
            <a:endParaRPr sz="2400" dirty="0">
              <a:solidFill>
                <a:srgbClr val="002060"/>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536423" y="457200"/>
            <a:ext cx="8077504" cy="615553"/>
          </a:xfrm>
        </p:spPr>
        <p:txBody>
          <a:bodyPr/>
          <a:lstStyle/>
          <a:p>
            <a:pPr algn="ctr"/>
            <a:r>
              <a:rPr lang="en-US" sz="4000" b="1" dirty="0">
                <a:solidFill>
                  <a:srgbClr val="FF0000"/>
                </a:solidFill>
                <a:latin typeface="Arial" pitchFamily="34" charset="0"/>
                <a:cs typeface="Arial" pitchFamily="34" charset="0"/>
              </a:rPr>
              <a:t>NGUYÊN NHÂN TC-BP</a:t>
            </a:r>
          </a:p>
        </p:txBody>
      </p:sp>
      <p:sp>
        <p:nvSpPr>
          <p:cNvPr id="8195" name="Rectangle 3"/>
          <p:cNvSpPr>
            <a:spLocks noGrp="1"/>
          </p:cNvSpPr>
          <p:nvPr>
            <p:ph type="body" idx="1"/>
          </p:nvPr>
        </p:nvSpPr>
        <p:spPr>
          <a:xfrm>
            <a:off x="298450" y="1514475"/>
            <a:ext cx="8553450" cy="2769989"/>
          </a:xfrm>
        </p:spPr>
        <p:txBody>
          <a:bodyPr/>
          <a:lstStyle/>
          <a:p>
            <a:pPr algn="just">
              <a:lnSpc>
                <a:spcPct val="150000"/>
              </a:lnSpc>
            </a:pPr>
            <a:r>
              <a:rPr lang="en-US" sz="2400" b="1" dirty="0" err="1">
                <a:latin typeface="Arial" pitchFamily="34" charset="0"/>
                <a:cs typeface="Arial" pitchFamily="34" charset="0"/>
              </a:rPr>
              <a:t>Nguyên</a:t>
            </a:r>
            <a:r>
              <a:rPr lang="en-US" sz="2400" b="1" dirty="0">
                <a:latin typeface="Arial" pitchFamily="34" charset="0"/>
                <a:cs typeface="Arial" pitchFamily="34" charset="0"/>
              </a:rPr>
              <a:t> </a:t>
            </a:r>
            <a:r>
              <a:rPr lang="en-US" sz="2400" b="1" dirty="0" err="1">
                <a:latin typeface="Arial" pitchFamily="34" charset="0"/>
                <a:cs typeface="Arial" pitchFamily="34" charset="0"/>
              </a:rPr>
              <a:t>nhân</a:t>
            </a:r>
            <a:r>
              <a:rPr lang="en-US" sz="2400" b="1" dirty="0">
                <a:latin typeface="Arial" pitchFamily="34" charset="0"/>
                <a:cs typeface="Arial" pitchFamily="34" charset="0"/>
              </a:rPr>
              <a:t> </a:t>
            </a:r>
            <a:r>
              <a:rPr lang="en-US" sz="2400" b="1" dirty="0" err="1">
                <a:latin typeface="Arial" pitchFamily="34" charset="0"/>
                <a:cs typeface="Arial" pitchFamily="34" charset="0"/>
              </a:rPr>
              <a:t>ngoại</a:t>
            </a:r>
            <a:r>
              <a:rPr lang="en-US" sz="2400" b="1" dirty="0">
                <a:latin typeface="Arial" pitchFamily="34" charset="0"/>
                <a:cs typeface="Arial" pitchFamily="34" charset="0"/>
              </a:rPr>
              <a:t> </a:t>
            </a:r>
            <a:r>
              <a:rPr lang="en-US" sz="2400" b="1" dirty="0" err="1">
                <a:latin typeface="Arial" pitchFamily="34" charset="0"/>
                <a:cs typeface="Arial" pitchFamily="34" charset="0"/>
              </a:rPr>
              <a:t>sinh</a:t>
            </a:r>
            <a:r>
              <a:rPr lang="en-US" sz="2400" dirty="0">
                <a:latin typeface="Arial" pitchFamily="34" charset="0"/>
                <a:cs typeface="Arial" pitchFamily="34" charset="0"/>
              </a:rPr>
              <a:t>: (&gt;90%)</a:t>
            </a:r>
          </a:p>
          <a:p>
            <a:pPr marL="285750" indent="-285750" algn="just">
              <a:lnSpc>
                <a:spcPct val="150000"/>
              </a:lnSpc>
              <a:buFont typeface="Arial" panose="020B0604020202020204" pitchFamily="34" charset="0"/>
              <a:buChar char="•"/>
            </a:pPr>
            <a:r>
              <a:rPr lang="en-US" sz="2400" b="1" dirty="0" err="1">
                <a:latin typeface="Arial" pitchFamily="34" charset="0"/>
                <a:cs typeface="Arial" pitchFamily="34" charset="0"/>
              </a:rPr>
              <a:t>Dinh</a:t>
            </a:r>
            <a:r>
              <a:rPr lang="en-US" sz="2400" b="1" dirty="0">
                <a:latin typeface="Arial" pitchFamily="34" charset="0"/>
                <a:cs typeface="Arial" pitchFamily="34" charset="0"/>
              </a:rPr>
              <a:t> </a:t>
            </a:r>
            <a:r>
              <a:rPr lang="en-US" sz="2400" b="1" dirty="0" err="1">
                <a:latin typeface="Arial" pitchFamily="34" charset="0"/>
                <a:cs typeface="Arial" pitchFamily="34" charset="0"/>
              </a:rPr>
              <a:t>dưỡng</a:t>
            </a:r>
            <a:r>
              <a:rPr lang="en-US" sz="2400" b="1" dirty="0">
                <a:latin typeface="Arial" pitchFamily="34" charset="0"/>
                <a:cs typeface="Arial" pitchFamily="34" charset="0"/>
              </a:rPr>
              <a:t> </a:t>
            </a:r>
            <a:r>
              <a:rPr lang="en-US" sz="2400" b="1" dirty="0" err="1">
                <a:latin typeface="Arial" pitchFamily="34" charset="0"/>
                <a:cs typeface="Arial" pitchFamily="34" charset="0"/>
              </a:rPr>
              <a:t>không</a:t>
            </a:r>
            <a:r>
              <a:rPr lang="en-US" sz="2400" b="1" dirty="0">
                <a:latin typeface="Arial" pitchFamily="34" charset="0"/>
                <a:cs typeface="Arial" pitchFamily="34" charset="0"/>
              </a:rPr>
              <a:t> </a:t>
            </a:r>
            <a:r>
              <a:rPr lang="en-US" sz="2400" b="1" dirty="0" err="1">
                <a:latin typeface="Arial" pitchFamily="34" charset="0"/>
                <a:cs typeface="Arial" pitchFamily="34" charset="0"/>
              </a:rPr>
              <a:t>hợp</a:t>
            </a:r>
            <a:r>
              <a:rPr lang="en-US" sz="2400" b="1" dirty="0">
                <a:latin typeface="Arial" pitchFamily="34" charset="0"/>
                <a:cs typeface="Arial" pitchFamily="34" charset="0"/>
              </a:rPr>
              <a:t> </a:t>
            </a:r>
            <a:r>
              <a:rPr lang="en-US" sz="2400" b="1" dirty="0" err="1">
                <a:latin typeface="Arial" pitchFamily="34" charset="0"/>
                <a:cs typeface="Arial" pitchFamily="34" charset="0"/>
              </a:rPr>
              <a:t>lý</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hơn</a:t>
            </a:r>
            <a:r>
              <a:rPr lang="en-US" sz="2400" dirty="0">
                <a:latin typeface="Arial" pitchFamily="34" charset="0"/>
                <a:cs typeface="Arial" pitchFamily="34" charset="0"/>
              </a:rPr>
              <a:t> </a:t>
            </a:r>
            <a:r>
              <a:rPr lang="en-US" sz="2400" dirty="0" err="1">
                <a:latin typeface="Arial" pitchFamily="34" charset="0"/>
                <a:cs typeface="Arial" pitchFamily="34" charset="0"/>
              </a:rPr>
              <a:t>nhu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béo</a:t>
            </a:r>
            <a:r>
              <a:rPr lang="en-US" sz="2400" dirty="0">
                <a:latin typeface="Arial" pitchFamily="34" charset="0"/>
                <a:cs typeface="Arial" pitchFamily="34" charset="0"/>
              </a:rPr>
              <a:t>, </a:t>
            </a:r>
            <a:r>
              <a:rPr lang="en-US" sz="2400" dirty="0" err="1">
                <a:latin typeface="Arial" pitchFamily="34" charset="0"/>
                <a:cs typeface="Arial" pitchFamily="34" charset="0"/>
              </a:rPr>
              <a:t>bột</a:t>
            </a:r>
            <a:r>
              <a:rPr lang="en-US" sz="2400" dirty="0">
                <a:latin typeface="Arial" pitchFamily="34" charset="0"/>
                <a:cs typeface="Arial" pitchFamily="34" charset="0"/>
              </a:rPr>
              <a:t> </a:t>
            </a:r>
            <a:r>
              <a:rPr lang="en-US" sz="2400" dirty="0" err="1">
                <a:latin typeface="Arial" pitchFamily="34" charset="0"/>
                <a:cs typeface="Arial" pitchFamily="34" charset="0"/>
              </a:rPr>
              <a:t>đường</a:t>
            </a:r>
            <a:r>
              <a:rPr lang="en-US" sz="2400" dirty="0">
                <a:latin typeface="Arial" pitchFamily="34" charset="0"/>
                <a:cs typeface="Arial" pitchFamily="34" charset="0"/>
              </a:rPr>
              <a:t>, </a:t>
            </a:r>
            <a:r>
              <a:rPr lang="en-US" sz="2400" dirty="0" err="1">
                <a:latin typeface="Arial" pitchFamily="34" charset="0"/>
                <a:cs typeface="Arial" pitchFamily="34" charset="0"/>
              </a:rPr>
              <a:t>thói</a:t>
            </a:r>
            <a:r>
              <a:rPr lang="en-US" sz="2400" dirty="0">
                <a:latin typeface="Arial" pitchFamily="34" charset="0"/>
                <a:cs typeface="Arial" pitchFamily="34" charset="0"/>
              </a:rPr>
              <a:t> </a:t>
            </a:r>
            <a:r>
              <a:rPr lang="en-US" sz="2400" dirty="0" err="1">
                <a:latin typeface="Arial" pitchFamily="34" charset="0"/>
                <a:cs typeface="Arial" pitchFamily="34" charset="0"/>
              </a:rPr>
              <a:t>quen</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vặt</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đêm</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nhanh</a:t>
            </a:r>
            <a:r>
              <a:rPr lang="en-US" sz="2400" dirty="0">
                <a:latin typeface="Arial" pitchFamily="34" charset="0"/>
                <a:cs typeface="Arial" pitchFamily="34" charset="0"/>
              </a:rPr>
              <a:t>…)</a:t>
            </a:r>
          </a:p>
          <a:p>
            <a:pPr marL="285750" indent="-285750" algn="just">
              <a:lnSpc>
                <a:spcPct val="150000"/>
              </a:lnSpc>
              <a:buFont typeface="Arial" panose="020B0604020202020204" pitchFamily="34" charset="0"/>
              <a:buChar char="•"/>
            </a:pPr>
            <a:r>
              <a:rPr lang="en-US" sz="2400" b="1" dirty="0" err="1">
                <a:latin typeface="Arial" pitchFamily="34" charset="0"/>
                <a:cs typeface="Arial" pitchFamily="34" charset="0"/>
              </a:rPr>
              <a:t>Lối</a:t>
            </a:r>
            <a:r>
              <a:rPr lang="en-US" sz="2400" b="1" dirty="0">
                <a:latin typeface="Arial" pitchFamily="34" charset="0"/>
                <a:cs typeface="Arial" pitchFamily="34" charset="0"/>
              </a:rPr>
              <a:t> </a:t>
            </a:r>
            <a:r>
              <a:rPr lang="en-US" sz="2400" b="1" dirty="0" err="1">
                <a:latin typeface="Arial" pitchFamily="34" charset="0"/>
                <a:cs typeface="Arial" pitchFamily="34" charset="0"/>
              </a:rPr>
              <a:t>sống</a:t>
            </a:r>
            <a:r>
              <a:rPr lang="en-US" sz="2400" b="1" dirty="0">
                <a:latin typeface="Arial" pitchFamily="34" charset="0"/>
                <a:cs typeface="Arial" pitchFamily="34" charset="0"/>
              </a:rPr>
              <a:t> </a:t>
            </a:r>
            <a:r>
              <a:rPr lang="en-US" sz="2400" b="1" dirty="0" err="1">
                <a:latin typeface="Arial" pitchFamily="34" charset="0"/>
                <a:cs typeface="Arial" pitchFamily="34" charset="0"/>
              </a:rPr>
              <a:t>thụ</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tĩnh</a:t>
            </a:r>
            <a:r>
              <a:rPr lang="en-US" sz="2400" dirty="0">
                <a:latin typeface="Arial" pitchFamily="34" charset="0"/>
                <a:cs typeface="Arial" pitchFamily="34" charset="0"/>
              </a:rPr>
              <a:t> </a:t>
            </a:r>
            <a:r>
              <a:rPr lang="en-US" sz="2400" dirty="0" err="1">
                <a:latin typeface="Arial" pitchFamily="34" charset="0"/>
                <a:cs typeface="Arial" pitchFamily="34" charset="0"/>
              </a:rPr>
              <a:t>tại</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vận</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p>
        </p:txBody>
      </p:sp>
    </p:spTree>
    <p:extLst>
      <p:ext uri="{BB962C8B-B14F-4D97-AF65-F5344CB8AC3E}">
        <p14:creationId xmlns:p14="http://schemas.microsoft.com/office/powerpoint/2010/main" val="327652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247" y="181178"/>
            <a:ext cx="8077504" cy="553998"/>
          </a:xfrm>
        </p:spPr>
        <p:txBody>
          <a:bodyPr/>
          <a:lstStyle/>
          <a:p>
            <a:pPr algn="ctr" eaLnBrk="1" hangingPunct="1"/>
            <a:r>
              <a:rPr lang="en-US" sz="3600" b="1" dirty="0" err="1">
                <a:solidFill>
                  <a:srgbClr val="FF0000"/>
                </a:solidFill>
              </a:rPr>
              <a:t>Hậu</a:t>
            </a:r>
            <a:r>
              <a:rPr lang="en-US" sz="3600" b="1" dirty="0">
                <a:solidFill>
                  <a:srgbClr val="FF0000"/>
                </a:solidFill>
              </a:rPr>
              <a:t> </a:t>
            </a:r>
            <a:r>
              <a:rPr lang="en-US" sz="3600" b="1" dirty="0" err="1">
                <a:solidFill>
                  <a:srgbClr val="FF0000"/>
                </a:solidFill>
              </a:rPr>
              <a:t>quả</a:t>
            </a:r>
            <a:r>
              <a:rPr lang="en-US" sz="3600" b="1" dirty="0">
                <a:solidFill>
                  <a:srgbClr val="FF0000"/>
                </a:solidFill>
              </a:rPr>
              <a:t> </a:t>
            </a:r>
            <a:r>
              <a:rPr lang="en-US" sz="3600" b="1" dirty="0" err="1">
                <a:solidFill>
                  <a:srgbClr val="FF0000"/>
                </a:solidFill>
              </a:rPr>
              <a:t>của</a:t>
            </a:r>
            <a:r>
              <a:rPr lang="en-US" sz="3600" b="1" dirty="0">
                <a:solidFill>
                  <a:srgbClr val="FF0000"/>
                </a:solidFill>
              </a:rPr>
              <a:t> TC-BP</a:t>
            </a:r>
          </a:p>
        </p:txBody>
      </p:sp>
      <p:sp>
        <p:nvSpPr>
          <p:cNvPr id="22531" name="Rectangle 3"/>
          <p:cNvSpPr>
            <a:spLocks noGrp="1" noChangeArrowheads="1"/>
          </p:cNvSpPr>
          <p:nvPr>
            <p:ph type="body" idx="1"/>
          </p:nvPr>
        </p:nvSpPr>
        <p:spPr>
          <a:xfrm>
            <a:off x="428596" y="1142984"/>
            <a:ext cx="8229600" cy="5539978"/>
          </a:xfrm>
        </p:spPr>
        <p:txBody>
          <a:bodyPr/>
          <a:lstStyle/>
          <a:p>
            <a:pPr marL="342900" indent="-342900" algn="just" eaLnBrk="1" hangingPunct="1">
              <a:lnSpc>
                <a:spcPct val="150000"/>
              </a:lnSpc>
              <a:buFont typeface="Arial" panose="020B0604020202020204" pitchFamily="34" charset="0"/>
              <a:buChar char="•"/>
            </a:pPr>
            <a:r>
              <a:rPr lang="en-US" sz="2400" b="1" dirty="0" err="1"/>
              <a:t>Rối</a:t>
            </a:r>
            <a:r>
              <a:rPr lang="en-US" sz="2400" b="1" dirty="0"/>
              <a:t> </a:t>
            </a:r>
            <a:r>
              <a:rPr lang="en-US" sz="2400" b="1" dirty="0" err="1"/>
              <a:t>loạn</a:t>
            </a:r>
            <a:r>
              <a:rPr lang="en-US" sz="2400" b="1" dirty="0"/>
              <a:t> </a:t>
            </a:r>
            <a:r>
              <a:rPr lang="en-US" sz="2400" b="1" dirty="0" err="1"/>
              <a:t>chuyển</a:t>
            </a:r>
            <a:r>
              <a:rPr lang="en-US" sz="2400" b="1" dirty="0"/>
              <a:t> </a:t>
            </a:r>
            <a:r>
              <a:rPr lang="en-US" sz="2400" b="1" dirty="0" err="1"/>
              <a:t>hóa</a:t>
            </a:r>
            <a:r>
              <a:rPr lang="en-US" sz="2400" b="1" dirty="0"/>
              <a:t>: </a:t>
            </a:r>
            <a:r>
              <a:rPr lang="en-US" sz="2400" dirty="0" err="1"/>
              <a:t>Rối</a:t>
            </a:r>
            <a:r>
              <a:rPr lang="en-US" sz="2400" dirty="0"/>
              <a:t> </a:t>
            </a:r>
            <a:r>
              <a:rPr lang="en-US" sz="2400" dirty="0" err="1"/>
              <a:t>loạn</a:t>
            </a:r>
            <a:r>
              <a:rPr lang="en-US" sz="2400" dirty="0"/>
              <a:t> lipid </a:t>
            </a:r>
            <a:r>
              <a:rPr lang="en-US" sz="2400" dirty="0" err="1"/>
              <a:t>máu</a:t>
            </a:r>
            <a:r>
              <a:rPr lang="en-US" sz="2400" dirty="0"/>
              <a:t>, </a:t>
            </a:r>
            <a:r>
              <a:rPr lang="en-US" sz="2400" dirty="0" err="1"/>
              <a:t>gan</a:t>
            </a:r>
            <a:r>
              <a:rPr lang="en-US" sz="2400" dirty="0"/>
              <a:t> </a:t>
            </a:r>
            <a:r>
              <a:rPr lang="en-US" sz="2400" dirty="0" err="1"/>
              <a:t>nhiễm</a:t>
            </a:r>
            <a:r>
              <a:rPr lang="en-US" sz="2400" dirty="0"/>
              <a:t> </a:t>
            </a:r>
            <a:r>
              <a:rPr lang="en-US" sz="2400" dirty="0" err="1"/>
              <a:t>mỡ</a:t>
            </a:r>
            <a:r>
              <a:rPr lang="en-US" sz="2400" dirty="0"/>
              <a:t>, </a:t>
            </a:r>
            <a:r>
              <a:rPr lang="en-US" sz="2400" dirty="0" err="1"/>
              <a:t>bệnh</a:t>
            </a:r>
            <a:r>
              <a:rPr lang="en-US" sz="2400" dirty="0"/>
              <a:t> </a:t>
            </a:r>
            <a:r>
              <a:rPr lang="en-US" sz="2400" dirty="0" err="1"/>
              <a:t>tim</a:t>
            </a:r>
            <a:r>
              <a:rPr lang="en-US" sz="2400" dirty="0"/>
              <a:t> </a:t>
            </a:r>
            <a:r>
              <a:rPr lang="en-US" sz="2400" dirty="0" err="1"/>
              <a:t>mạch</a:t>
            </a:r>
            <a:r>
              <a:rPr lang="en-US" sz="2400" dirty="0"/>
              <a:t> (THA, </a:t>
            </a:r>
            <a:r>
              <a:rPr lang="en-US" sz="2400" dirty="0" err="1"/>
              <a:t>mạch</a:t>
            </a:r>
            <a:r>
              <a:rPr lang="en-US" sz="2400" dirty="0"/>
              <a:t> </a:t>
            </a:r>
            <a:r>
              <a:rPr lang="en-US" sz="2400" dirty="0" err="1"/>
              <a:t>vành</a:t>
            </a:r>
            <a:r>
              <a:rPr lang="en-US" sz="2400" dirty="0"/>
              <a:t>…), </a:t>
            </a:r>
            <a:r>
              <a:rPr lang="en-US" sz="2400" dirty="0" err="1"/>
              <a:t>rối</a:t>
            </a:r>
            <a:r>
              <a:rPr lang="en-US" sz="2400" dirty="0"/>
              <a:t> </a:t>
            </a:r>
            <a:r>
              <a:rPr lang="en-US" sz="2400" dirty="0" err="1"/>
              <a:t>loạn</a:t>
            </a:r>
            <a:r>
              <a:rPr lang="en-US" sz="2400" dirty="0"/>
              <a:t> </a:t>
            </a:r>
            <a:r>
              <a:rPr lang="en-US" sz="2400" dirty="0" err="1"/>
              <a:t>đường</a:t>
            </a:r>
            <a:r>
              <a:rPr lang="en-US" sz="2400" dirty="0"/>
              <a:t> </a:t>
            </a:r>
            <a:r>
              <a:rPr lang="en-US" sz="2400" dirty="0" err="1"/>
              <a:t>huyết</a:t>
            </a:r>
            <a:r>
              <a:rPr lang="en-US" sz="2400" dirty="0"/>
              <a:t>, </a:t>
            </a:r>
            <a:r>
              <a:rPr lang="en-US" sz="2400" dirty="0" err="1"/>
              <a:t>đái</a:t>
            </a:r>
            <a:r>
              <a:rPr lang="en-US" sz="2400" dirty="0"/>
              <a:t> </a:t>
            </a:r>
            <a:r>
              <a:rPr lang="en-US" sz="2400" dirty="0" err="1"/>
              <a:t>tháo</a:t>
            </a:r>
            <a:r>
              <a:rPr lang="en-US" sz="2400" dirty="0"/>
              <a:t> </a:t>
            </a:r>
            <a:r>
              <a:rPr lang="en-US" sz="2400" dirty="0" err="1"/>
              <a:t>đường</a:t>
            </a:r>
            <a:r>
              <a:rPr lang="en-US" sz="2400" dirty="0"/>
              <a:t>.</a:t>
            </a:r>
          </a:p>
          <a:p>
            <a:pPr marL="342900" indent="-342900" algn="just" eaLnBrk="1" hangingPunct="1">
              <a:lnSpc>
                <a:spcPct val="150000"/>
              </a:lnSpc>
              <a:buFont typeface="Arial" panose="020B0604020202020204" pitchFamily="34" charset="0"/>
              <a:buChar char="•"/>
            </a:pPr>
            <a:r>
              <a:rPr lang="en-US" sz="2400" b="1" dirty="0" err="1"/>
              <a:t>Rối</a:t>
            </a:r>
            <a:r>
              <a:rPr lang="en-US" sz="2400" b="1" dirty="0"/>
              <a:t> </a:t>
            </a:r>
            <a:r>
              <a:rPr lang="en-US" sz="2400" b="1" dirty="0" err="1"/>
              <a:t>loạn</a:t>
            </a:r>
            <a:r>
              <a:rPr lang="en-US" sz="2400" b="1" dirty="0"/>
              <a:t> </a:t>
            </a:r>
            <a:r>
              <a:rPr lang="en-US" sz="2400" b="1" dirty="0" err="1"/>
              <a:t>nội</a:t>
            </a:r>
            <a:r>
              <a:rPr lang="en-US" sz="2400" b="1" dirty="0"/>
              <a:t> </a:t>
            </a:r>
            <a:r>
              <a:rPr lang="en-US" sz="2400" b="1" dirty="0" err="1"/>
              <a:t>tiết</a:t>
            </a:r>
            <a:r>
              <a:rPr lang="en-US" sz="2400" b="1" dirty="0"/>
              <a:t>: </a:t>
            </a:r>
            <a:r>
              <a:rPr lang="en-US" sz="2400" dirty="0" err="1"/>
              <a:t>Dậy</a:t>
            </a:r>
            <a:r>
              <a:rPr lang="en-US" sz="2400" dirty="0"/>
              <a:t> </a:t>
            </a:r>
            <a:r>
              <a:rPr lang="en-US" sz="2400" dirty="0" err="1"/>
              <a:t>thì</a:t>
            </a:r>
            <a:r>
              <a:rPr lang="en-US" sz="2400" dirty="0"/>
              <a:t> </a:t>
            </a:r>
            <a:r>
              <a:rPr lang="en-US" sz="2400" dirty="0" err="1"/>
              <a:t>sớm</a:t>
            </a:r>
            <a:endParaRPr lang="en-US" sz="2400" dirty="0"/>
          </a:p>
          <a:p>
            <a:pPr marL="342900" indent="-342900" algn="just" eaLnBrk="1" hangingPunct="1">
              <a:lnSpc>
                <a:spcPct val="150000"/>
              </a:lnSpc>
              <a:buFont typeface="Arial" panose="020B0604020202020204" pitchFamily="34" charset="0"/>
              <a:buChar char="•"/>
            </a:pPr>
            <a:r>
              <a:rPr lang="en-US" sz="2400" b="1" dirty="0" err="1"/>
              <a:t>Sỏi</a:t>
            </a:r>
            <a:r>
              <a:rPr lang="en-US" sz="2400" b="1" dirty="0"/>
              <a:t> </a:t>
            </a:r>
            <a:r>
              <a:rPr lang="en-US" sz="2400" b="1" dirty="0" err="1"/>
              <a:t>mật</a:t>
            </a:r>
            <a:r>
              <a:rPr lang="en-US" sz="2400" b="1" dirty="0"/>
              <a:t>, </a:t>
            </a:r>
            <a:r>
              <a:rPr lang="en-US" sz="2400" b="1" dirty="0" err="1"/>
              <a:t>rối</a:t>
            </a:r>
            <a:r>
              <a:rPr lang="en-US" sz="2400" b="1" dirty="0"/>
              <a:t> </a:t>
            </a:r>
            <a:r>
              <a:rPr lang="en-US" sz="2400" b="1" dirty="0" err="1"/>
              <a:t>loạn</a:t>
            </a:r>
            <a:r>
              <a:rPr lang="en-US" sz="2400" b="1" dirty="0"/>
              <a:t> </a:t>
            </a:r>
            <a:r>
              <a:rPr lang="en-US" sz="2400" b="1" dirty="0" err="1"/>
              <a:t>chu</a:t>
            </a:r>
            <a:r>
              <a:rPr lang="en-US" sz="2400" b="1" dirty="0"/>
              <a:t> </a:t>
            </a:r>
            <a:r>
              <a:rPr lang="en-US" sz="2400" b="1" dirty="0" err="1"/>
              <a:t>kỳ</a:t>
            </a:r>
            <a:r>
              <a:rPr lang="en-US" sz="2400" b="1" dirty="0"/>
              <a:t> </a:t>
            </a:r>
            <a:r>
              <a:rPr lang="en-US" sz="2400" b="1" dirty="0" err="1"/>
              <a:t>kinh</a:t>
            </a:r>
            <a:r>
              <a:rPr lang="en-US" sz="2400" b="1" dirty="0"/>
              <a:t> </a:t>
            </a:r>
            <a:r>
              <a:rPr lang="en-US" sz="2400" b="1" dirty="0" err="1"/>
              <a:t>nguyệt</a:t>
            </a:r>
            <a:r>
              <a:rPr lang="en-US" sz="2400" dirty="0"/>
              <a:t> </a:t>
            </a:r>
          </a:p>
          <a:p>
            <a:pPr marL="342900" indent="-342900" algn="just" eaLnBrk="1" hangingPunct="1">
              <a:lnSpc>
                <a:spcPct val="150000"/>
              </a:lnSpc>
              <a:buFont typeface="Arial" panose="020B0604020202020204" pitchFamily="34" charset="0"/>
              <a:buChar char="•"/>
            </a:pPr>
            <a:r>
              <a:rPr lang="en-US" sz="2400" b="1" dirty="0"/>
              <a:t>Ung </a:t>
            </a:r>
            <a:r>
              <a:rPr lang="en-US" sz="2400" b="1" dirty="0" err="1"/>
              <a:t>thư</a:t>
            </a:r>
            <a:r>
              <a:rPr lang="en-US" sz="2400" b="1" dirty="0"/>
              <a:t>: </a:t>
            </a:r>
            <a:r>
              <a:rPr lang="en-US" sz="2400" dirty="0" err="1"/>
              <a:t>vú</a:t>
            </a:r>
            <a:r>
              <a:rPr lang="en-US" sz="2400" dirty="0"/>
              <a:t>, </a:t>
            </a:r>
            <a:r>
              <a:rPr lang="en-US" sz="2400" dirty="0" err="1"/>
              <a:t>đại</a:t>
            </a:r>
            <a:r>
              <a:rPr lang="en-US" sz="2400" dirty="0"/>
              <a:t> </a:t>
            </a:r>
            <a:r>
              <a:rPr lang="en-US" sz="2400" dirty="0" err="1"/>
              <a:t>tràng</a:t>
            </a:r>
            <a:r>
              <a:rPr lang="en-US" sz="2400" dirty="0"/>
              <a:t>, </a:t>
            </a:r>
            <a:r>
              <a:rPr lang="en-US" sz="2400" dirty="0" err="1"/>
              <a:t>tử</a:t>
            </a:r>
            <a:r>
              <a:rPr lang="en-US" sz="2400" dirty="0"/>
              <a:t> </a:t>
            </a:r>
            <a:r>
              <a:rPr lang="en-US" sz="2400" dirty="0" err="1"/>
              <a:t>cung</a:t>
            </a:r>
            <a:r>
              <a:rPr lang="en-US" sz="2400" dirty="0"/>
              <a:t>, </a:t>
            </a:r>
            <a:r>
              <a:rPr lang="en-US" sz="2400" dirty="0" err="1"/>
              <a:t>tiền</a:t>
            </a:r>
            <a:r>
              <a:rPr lang="en-US" sz="2400" dirty="0"/>
              <a:t> </a:t>
            </a:r>
            <a:r>
              <a:rPr lang="en-US" sz="2400" dirty="0" err="1"/>
              <a:t>liệt</a:t>
            </a:r>
            <a:r>
              <a:rPr lang="en-US" sz="2400" dirty="0"/>
              <a:t> </a:t>
            </a:r>
            <a:r>
              <a:rPr lang="en-US" sz="2400" dirty="0" err="1"/>
              <a:t>tuyến</a:t>
            </a:r>
            <a:r>
              <a:rPr lang="en-US" sz="2400" dirty="0"/>
              <a:t>.</a:t>
            </a:r>
          </a:p>
          <a:p>
            <a:pPr marL="342900" indent="-342900" algn="just" eaLnBrk="1" hangingPunct="1">
              <a:lnSpc>
                <a:spcPct val="150000"/>
              </a:lnSpc>
              <a:buFont typeface="Arial" panose="020B0604020202020204" pitchFamily="34" charset="0"/>
              <a:buChar char="•"/>
            </a:pPr>
            <a:r>
              <a:rPr lang="en-US" sz="2400" b="1" dirty="0" err="1"/>
              <a:t>Bệnh</a:t>
            </a:r>
            <a:r>
              <a:rPr lang="en-US" sz="2400" b="1" dirty="0"/>
              <a:t> </a:t>
            </a:r>
            <a:r>
              <a:rPr lang="en-US" sz="2400" b="1" dirty="0" err="1"/>
              <a:t>xương</a:t>
            </a:r>
            <a:r>
              <a:rPr lang="en-US" sz="2400" b="1" dirty="0"/>
              <a:t> </a:t>
            </a:r>
            <a:r>
              <a:rPr lang="en-US" sz="2400" b="1" dirty="0" err="1"/>
              <a:t>khớp</a:t>
            </a:r>
            <a:r>
              <a:rPr lang="en-US" sz="2400" b="1" dirty="0"/>
              <a:t>:</a:t>
            </a:r>
            <a:r>
              <a:rPr lang="en-US" sz="2400" dirty="0"/>
              <a:t> </a:t>
            </a:r>
            <a:r>
              <a:rPr lang="en-US" sz="2400" dirty="0" err="1"/>
              <a:t>thoái</a:t>
            </a:r>
            <a:r>
              <a:rPr lang="en-US" sz="2400" dirty="0"/>
              <a:t> </a:t>
            </a:r>
            <a:r>
              <a:rPr lang="en-US" sz="2400" dirty="0" err="1"/>
              <a:t>hóa</a:t>
            </a:r>
            <a:r>
              <a:rPr lang="en-US" sz="2400" dirty="0"/>
              <a:t> </a:t>
            </a:r>
            <a:r>
              <a:rPr lang="en-US" sz="2400" dirty="0" err="1"/>
              <a:t>khớp</a:t>
            </a:r>
            <a:endParaRPr lang="en-US" sz="2400" dirty="0"/>
          </a:p>
          <a:p>
            <a:pPr marL="342900" indent="-342900" algn="just" eaLnBrk="1" hangingPunct="1">
              <a:lnSpc>
                <a:spcPct val="150000"/>
              </a:lnSpc>
              <a:buFont typeface="Arial" panose="020B0604020202020204" pitchFamily="34" charset="0"/>
              <a:buChar char="•"/>
            </a:pPr>
            <a:r>
              <a:rPr lang="en-US" sz="2400" b="1" dirty="0" err="1"/>
              <a:t>Bệnh</a:t>
            </a:r>
            <a:r>
              <a:rPr lang="en-US" sz="2400" b="1" dirty="0"/>
              <a:t> </a:t>
            </a:r>
            <a:r>
              <a:rPr lang="en-US" sz="2400" b="1" dirty="0" err="1"/>
              <a:t>hô</a:t>
            </a:r>
            <a:r>
              <a:rPr lang="en-US" sz="2400" b="1" dirty="0"/>
              <a:t> </a:t>
            </a:r>
            <a:r>
              <a:rPr lang="en-US" sz="2400" b="1" dirty="0" err="1"/>
              <a:t>hấp</a:t>
            </a:r>
            <a:r>
              <a:rPr lang="en-US" sz="2400" dirty="0"/>
              <a:t>: </a:t>
            </a:r>
            <a:r>
              <a:rPr lang="en-US" sz="2400" dirty="0" err="1"/>
              <a:t>khó</a:t>
            </a:r>
            <a:r>
              <a:rPr lang="en-US" sz="2400" dirty="0"/>
              <a:t> </a:t>
            </a:r>
            <a:r>
              <a:rPr lang="en-US" sz="2400" dirty="0" err="1"/>
              <a:t>thở</a:t>
            </a:r>
            <a:r>
              <a:rPr lang="en-US" sz="2400" dirty="0"/>
              <a:t> </a:t>
            </a:r>
            <a:r>
              <a:rPr lang="en-US" sz="2400" dirty="0" err="1"/>
              <a:t>lúc</a:t>
            </a:r>
            <a:r>
              <a:rPr lang="en-US" sz="2400" dirty="0"/>
              <a:t> </a:t>
            </a:r>
            <a:r>
              <a:rPr lang="en-US" sz="2400" dirty="0" err="1"/>
              <a:t>ngủ</a:t>
            </a:r>
            <a:r>
              <a:rPr lang="en-US" sz="2400" dirty="0"/>
              <a:t>, </a:t>
            </a:r>
            <a:r>
              <a:rPr lang="en-US" sz="2400" dirty="0" err="1"/>
              <a:t>ngáy</a:t>
            </a:r>
            <a:r>
              <a:rPr lang="en-US" sz="2400" dirty="0"/>
              <a:t>.</a:t>
            </a:r>
          </a:p>
          <a:p>
            <a:pPr marL="342900" indent="-342900" algn="just" eaLnBrk="1" hangingPunct="1">
              <a:lnSpc>
                <a:spcPct val="150000"/>
              </a:lnSpc>
              <a:buFont typeface="Arial" panose="020B0604020202020204" pitchFamily="34" charset="0"/>
              <a:buChar char="•"/>
            </a:pPr>
            <a:r>
              <a:rPr lang="en-US" sz="2400" b="1" dirty="0" err="1"/>
              <a:t>Tâm</a:t>
            </a:r>
            <a:r>
              <a:rPr lang="en-US" sz="2400" b="1" dirty="0"/>
              <a:t> </a:t>
            </a:r>
            <a:r>
              <a:rPr lang="en-US" sz="2400" b="1" dirty="0" err="1"/>
              <a:t>lý</a:t>
            </a:r>
            <a:r>
              <a:rPr lang="en-US" sz="2400" b="1" dirty="0"/>
              <a:t>, </a:t>
            </a:r>
            <a:r>
              <a:rPr lang="en-US" sz="2400" b="1" dirty="0" err="1"/>
              <a:t>xã</a:t>
            </a:r>
            <a:r>
              <a:rPr lang="en-US" sz="2400" b="1" dirty="0"/>
              <a:t> </a:t>
            </a:r>
            <a:r>
              <a:rPr lang="en-US" sz="2400" b="1" dirty="0" err="1"/>
              <a:t>hội</a:t>
            </a:r>
            <a:r>
              <a:rPr lang="en-US" sz="2400" b="1" dirty="0"/>
              <a:t>.</a:t>
            </a:r>
          </a:p>
          <a:p>
            <a:pPr marL="342900" indent="-342900" algn="just" eaLnBrk="1" hangingPunct="1">
              <a:lnSpc>
                <a:spcPct val="150000"/>
              </a:lnSpc>
              <a:buFont typeface="Arial" panose="020B0604020202020204" pitchFamily="34" charset="0"/>
              <a:buChar char="•"/>
            </a:pPr>
            <a:r>
              <a:rPr lang="en-US" sz="2400" b="1" dirty="0" err="1"/>
              <a:t>Giảm</a:t>
            </a:r>
            <a:r>
              <a:rPr lang="en-US" sz="2400" b="1" dirty="0"/>
              <a:t> </a:t>
            </a:r>
            <a:r>
              <a:rPr lang="en-US" sz="2400" b="1" dirty="0" err="1"/>
              <a:t>tuổi</a:t>
            </a:r>
            <a:r>
              <a:rPr lang="en-US" sz="2400" b="1" dirty="0"/>
              <a:t> </a:t>
            </a:r>
            <a:r>
              <a:rPr lang="en-US" sz="2400" b="1" dirty="0" err="1"/>
              <a:t>thọ</a:t>
            </a:r>
            <a:r>
              <a:rPr lang="en-US" sz="2400" b="1" dirty="0"/>
              <a:t>: </a:t>
            </a:r>
            <a:r>
              <a:rPr lang="en-US" sz="2400" dirty="0"/>
              <a:t>6-8 </a:t>
            </a:r>
            <a:r>
              <a:rPr lang="en-US" sz="2400" dirty="0" err="1"/>
              <a:t>năm</a:t>
            </a:r>
            <a:endParaRPr lang="en-US" sz="2400" dirty="0"/>
          </a:p>
        </p:txBody>
      </p:sp>
    </p:spTree>
    <p:extLst>
      <p:ext uri="{BB962C8B-B14F-4D97-AF65-F5344CB8AC3E}">
        <p14:creationId xmlns:p14="http://schemas.microsoft.com/office/powerpoint/2010/main" val="57171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077504" cy="1231106"/>
          </a:xfrm>
        </p:spPr>
        <p:txBody>
          <a:bodyPr/>
          <a:lstStyle/>
          <a:p>
            <a:pPr algn="ctr"/>
            <a:r>
              <a:rPr lang="en-US" sz="4000" dirty="0">
                <a:solidFill>
                  <a:srgbClr val="FF0000"/>
                </a:solidFill>
              </a:rPr>
              <a:t>CÁCH ĐÁNH GIÁ TÌNH TRẠNG DINH DƯỠNG CỦA TRẺ</a:t>
            </a:r>
          </a:p>
        </p:txBody>
      </p:sp>
    </p:spTree>
    <p:extLst>
      <p:ext uri="{BB962C8B-B14F-4D97-AF65-F5344CB8AC3E}">
        <p14:creationId xmlns:p14="http://schemas.microsoft.com/office/powerpoint/2010/main" val="195539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31563"/>
            <a:ext cx="8531860" cy="443070"/>
          </a:xfrm>
          <a:prstGeom prst="rect">
            <a:avLst/>
          </a:prstGeom>
        </p:spPr>
        <p:txBody>
          <a:bodyPr vert="horz" wrap="square" lIns="0" tIns="12065" rIns="0" bIns="0" rtlCol="0">
            <a:spAutoFit/>
          </a:bodyPr>
          <a:lstStyle/>
          <a:p>
            <a:pPr marL="12700">
              <a:lnSpc>
                <a:spcPct val="100000"/>
              </a:lnSpc>
              <a:spcBef>
                <a:spcPts val="95"/>
              </a:spcBef>
            </a:pPr>
            <a:r>
              <a:rPr sz="2800" spc="-10" dirty="0"/>
              <a:t>DỮ KIỆN CẦN CÓ </a:t>
            </a:r>
            <a:r>
              <a:rPr sz="2800" spc="-5" dirty="0"/>
              <a:t>TRONG </a:t>
            </a:r>
            <a:r>
              <a:rPr sz="2800" spc="-10" dirty="0"/>
              <a:t>ĐÁNH </a:t>
            </a:r>
            <a:r>
              <a:rPr sz="2800" spc="-5" dirty="0"/>
              <a:t>GIÁ TTDD Ở</a:t>
            </a:r>
            <a:r>
              <a:rPr sz="2800" spc="160" dirty="0"/>
              <a:t> </a:t>
            </a:r>
            <a:r>
              <a:rPr lang="en-US" sz="2800" spc="-10" dirty="0"/>
              <a:t>TRẺ</a:t>
            </a:r>
            <a:endParaRPr sz="2800" dirty="0"/>
          </a:p>
        </p:txBody>
      </p:sp>
      <p:grpSp>
        <p:nvGrpSpPr>
          <p:cNvPr id="3" name="object 3"/>
          <p:cNvGrpSpPr/>
          <p:nvPr/>
        </p:nvGrpSpPr>
        <p:grpSpPr>
          <a:xfrm>
            <a:off x="1348739" y="2510027"/>
            <a:ext cx="6181725" cy="733425"/>
            <a:chOff x="1348739" y="2510027"/>
            <a:chExt cx="6181725" cy="733425"/>
          </a:xfrm>
        </p:grpSpPr>
        <p:sp>
          <p:nvSpPr>
            <p:cNvPr id="4" name="object 4"/>
            <p:cNvSpPr/>
            <p:nvPr/>
          </p:nvSpPr>
          <p:spPr>
            <a:xfrm>
              <a:off x="1353311" y="2514599"/>
              <a:ext cx="6172200" cy="723900"/>
            </a:xfrm>
            <a:custGeom>
              <a:avLst/>
              <a:gdLst/>
              <a:ahLst/>
              <a:cxnLst/>
              <a:rect l="l" t="t" r="r" b="b"/>
              <a:pathLst>
                <a:path w="6172200" h="723900">
                  <a:moveTo>
                    <a:pt x="6051549" y="0"/>
                  </a:moveTo>
                  <a:lnTo>
                    <a:pt x="120650" y="0"/>
                  </a:lnTo>
                  <a:lnTo>
                    <a:pt x="73669" y="9475"/>
                  </a:lnTo>
                  <a:lnTo>
                    <a:pt x="35321" y="35321"/>
                  </a:lnTo>
                  <a:lnTo>
                    <a:pt x="9475" y="73669"/>
                  </a:lnTo>
                  <a:lnTo>
                    <a:pt x="0" y="120650"/>
                  </a:lnTo>
                  <a:lnTo>
                    <a:pt x="0" y="603250"/>
                  </a:lnTo>
                  <a:lnTo>
                    <a:pt x="9475" y="650230"/>
                  </a:lnTo>
                  <a:lnTo>
                    <a:pt x="35321" y="688578"/>
                  </a:lnTo>
                  <a:lnTo>
                    <a:pt x="73669" y="714424"/>
                  </a:lnTo>
                  <a:lnTo>
                    <a:pt x="120650" y="723900"/>
                  </a:lnTo>
                  <a:lnTo>
                    <a:pt x="6051549" y="723900"/>
                  </a:lnTo>
                  <a:lnTo>
                    <a:pt x="6098530" y="714424"/>
                  </a:lnTo>
                  <a:lnTo>
                    <a:pt x="6136878" y="688578"/>
                  </a:lnTo>
                  <a:lnTo>
                    <a:pt x="6162724" y="650230"/>
                  </a:lnTo>
                  <a:lnTo>
                    <a:pt x="6172199" y="603250"/>
                  </a:lnTo>
                  <a:lnTo>
                    <a:pt x="6172199" y="120650"/>
                  </a:lnTo>
                  <a:lnTo>
                    <a:pt x="6162724" y="73669"/>
                  </a:lnTo>
                  <a:lnTo>
                    <a:pt x="6136878" y="35321"/>
                  </a:lnTo>
                  <a:lnTo>
                    <a:pt x="6098530" y="9475"/>
                  </a:lnTo>
                  <a:lnTo>
                    <a:pt x="6051549" y="0"/>
                  </a:lnTo>
                  <a:close/>
                </a:path>
              </a:pathLst>
            </a:custGeom>
            <a:solidFill>
              <a:srgbClr val="006FC0"/>
            </a:solidFill>
          </p:spPr>
          <p:txBody>
            <a:bodyPr wrap="square" lIns="0" tIns="0" rIns="0" bIns="0" rtlCol="0"/>
            <a:lstStyle/>
            <a:p>
              <a:endParaRPr/>
            </a:p>
          </p:txBody>
        </p:sp>
        <p:sp>
          <p:nvSpPr>
            <p:cNvPr id="5" name="object 5"/>
            <p:cNvSpPr/>
            <p:nvPr/>
          </p:nvSpPr>
          <p:spPr>
            <a:xfrm>
              <a:off x="1353311" y="2514599"/>
              <a:ext cx="6172200" cy="723900"/>
            </a:xfrm>
            <a:custGeom>
              <a:avLst/>
              <a:gdLst/>
              <a:ahLst/>
              <a:cxnLst/>
              <a:rect l="l" t="t" r="r" b="b"/>
              <a:pathLst>
                <a:path w="6172200" h="723900">
                  <a:moveTo>
                    <a:pt x="0" y="120650"/>
                  </a:moveTo>
                  <a:lnTo>
                    <a:pt x="9475" y="73669"/>
                  </a:lnTo>
                  <a:lnTo>
                    <a:pt x="35321" y="35321"/>
                  </a:lnTo>
                  <a:lnTo>
                    <a:pt x="73669" y="9475"/>
                  </a:lnTo>
                  <a:lnTo>
                    <a:pt x="120650" y="0"/>
                  </a:lnTo>
                  <a:lnTo>
                    <a:pt x="6051549" y="0"/>
                  </a:lnTo>
                  <a:lnTo>
                    <a:pt x="6098530" y="9475"/>
                  </a:lnTo>
                  <a:lnTo>
                    <a:pt x="6136878" y="35321"/>
                  </a:lnTo>
                  <a:lnTo>
                    <a:pt x="6162724" y="73669"/>
                  </a:lnTo>
                  <a:lnTo>
                    <a:pt x="6172199" y="120650"/>
                  </a:lnTo>
                  <a:lnTo>
                    <a:pt x="6172199" y="603250"/>
                  </a:lnTo>
                  <a:lnTo>
                    <a:pt x="6162724" y="650230"/>
                  </a:lnTo>
                  <a:lnTo>
                    <a:pt x="6136878" y="688578"/>
                  </a:lnTo>
                  <a:lnTo>
                    <a:pt x="6098530" y="714424"/>
                  </a:lnTo>
                  <a:lnTo>
                    <a:pt x="6051549" y="723900"/>
                  </a:lnTo>
                  <a:lnTo>
                    <a:pt x="120650" y="723900"/>
                  </a:lnTo>
                  <a:lnTo>
                    <a:pt x="73669" y="714424"/>
                  </a:lnTo>
                  <a:lnTo>
                    <a:pt x="35321" y="688578"/>
                  </a:lnTo>
                  <a:lnTo>
                    <a:pt x="9475" y="650230"/>
                  </a:lnTo>
                  <a:lnTo>
                    <a:pt x="0" y="603250"/>
                  </a:lnTo>
                  <a:lnTo>
                    <a:pt x="0" y="120650"/>
                  </a:lnTo>
                  <a:close/>
                </a:path>
              </a:pathLst>
            </a:custGeom>
            <a:ln w="9144">
              <a:solidFill>
                <a:srgbClr val="000000"/>
              </a:solidFill>
            </a:ln>
          </p:spPr>
          <p:txBody>
            <a:bodyPr wrap="square" lIns="0" tIns="0" rIns="0" bIns="0" rtlCol="0"/>
            <a:lstStyle/>
            <a:p>
              <a:endParaRPr/>
            </a:p>
          </p:txBody>
        </p:sp>
      </p:grpSp>
      <p:grpSp>
        <p:nvGrpSpPr>
          <p:cNvPr id="6" name="object 6"/>
          <p:cNvGrpSpPr/>
          <p:nvPr/>
        </p:nvGrpSpPr>
        <p:grpSpPr>
          <a:xfrm>
            <a:off x="1367027" y="3500628"/>
            <a:ext cx="6163310" cy="771525"/>
            <a:chOff x="1367027" y="3500628"/>
            <a:chExt cx="6163310" cy="771525"/>
          </a:xfrm>
        </p:grpSpPr>
        <p:sp>
          <p:nvSpPr>
            <p:cNvPr id="7" name="object 7"/>
            <p:cNvSpPr/>
            <p:nvPr/>
          </p:nvSpPr>
          <p:spPr>
            <a:xfrm>
              <a:off x="1371599" y="3505200"/>
              <a:ext cx="6154420" cy="762000"/>
            </a:xfrm>
            <a:custGeom>
              <a:avLst/>
              <a:gdLst/>
              <a:ahLst/>
              <a:cxnLst/>
              <a:rect l="l" t="t" r="r" b="b"/>
              <a:pathLst>
                <a:path w="6154420" h="762000">
                  <a:moveTo>
                    <a:pt x="6026911" y="0"/>
                  </a:moveTo>
                  <a:lnTo>
                    <a:pt x="127000" y="0"/>
                  </a:lnTo>
                  <a:lnTo>
                    <a:pt x="77581" y="9985"/>
                  </a:lnTo>
                  <a:lnTo>
                    <a:pt x="37210" y="37211"/>
                  </a:lnTo>
                  <a:lnTo>
                    <a:pt x="9985" y="77581"/>
                  </a:lnTo>
                  <a:lnTo>
                    <a:pt x="0" y="127000"/>
                  </a:lnTo>
                  <a:lnTo>
                    <a:pt x="0" y="635000"/>
                  </a:lnTo>
                  <a:lnTo>
                    <a:pt x="9985" y="684418"/>
                  </a:lnTo>
                  <a:lnTo>
                    <a:pt x="37211" y="724788"/>
                  </a:lnTo>
                  <a:lnTo>
                    <a:pt x="77581" y="752014"/>
                  </a:lnTo>
                  <a:lnTo>
                    <a:pt x="127000" y="762000"/>
                  </a:lnTo>
                  <a:lnTo>
                    <a:pt x="6026911" y="762000"/>
                  </a:lnTo>
                  <a:lnTo>
                    <a:pt x="6076330" y="752014"/>
                  </a:lnTo>
                  <a:lnTo>
                    <a:pt x="6116701" y="724789"/>
                  </a:lnTo>
                  <a:lnTo>
                    <a:pt x="6143926" y="684418"/>
                  </a:lnTo>
                  <a:lnTo>
                    <a:pt x="6153911" y="635000"/>
                  </a:lnTo>
                  <a:lnTo>
                    <a:pt x="6153911" y="127000"/>
                  </a:lnTo>
                  <a:lnTo>
                    <a:pt x="6143926" y="77581"/>
                  </a:lnTo>
                  <a:lnTo>
                    <a:pt x="6116701" y="37211"/>
                  </a:lnTo>
                  <a:lnTo>
                    <a:pt x="6076330" y="9985"/>
                  </a:lnTo>
                  <a:lnTo>
                    <a:pt x="6026911" y="0"/>
                  </a:lnTo>
                  <a:close/>
                </a:path>
              </a:pathLst>
            </a:custGeom>
            <a:solidFill>
              <a:srgbClr val="92D050"/>
            </a:solidFill>
          </p:spPr>
          <p:txBody>
            <a:bodyPr wrap="square" lIns="0" tIns="0" rIns="0" bIns="0" rtlCol="0"/>
            <a:lstStyle/>
            <a:p>
              <a:endParaRPr/>
            </a:p>
          </p:txBody>
        </p:sp>
        <p:sp>
          <p:nvSpPr>
            <p:cNvPr id="8" name="object 8"/>
            <p:cNvSpPr/>
            <p:nvPr/>
          </p:nvSpPr>
          <p:spPr>
            <a:xfrm>
              <a:off x="1371599" y="3505200"/>
              <a:ext cx="6154420" cy="762000"/>
            </a:xfrm>
            <a:custGeom>
              <a:avLst/>
              <a:gdLst/>
              <a:ahLst/>
              <a:cxnLst/>
              <a:rect l="l" t="t" r="r" b="b"/>
              <a:pathLst>
                <a:path w="6154420" h="762000">
                  <a:moveTo>
                    <a:pt x="0" y="127000"/>
                  </a:moveTo>
                  <a:lnTo>
                    <a:pt x="9985" y="77581"/>
                  </a:lnTo>
                  <a:lnTo>
                    <a:pt x="37210" y="37211"/>
                  </a:lnTo>
                  <a:lnTo>
                    <a:pt x="77581" y="9985"/>
                  </a:lnTo>
                  <a:lnTo>
                    <a:pt x="127000" y="0"/>
                  </a:lnTo>
                  <a:lnTo>
                    <a:pt x="6026911" y="0"/>
                  </a:lnTo>
                  <a:lnTo>
                    <a:pt x="6076330" y="9985"/>
                  </a:lnTo>
                  <a:lnTo>
                    <a:pt x="6116701" y="37211"/>
                  </a:lnTo>
                  <a:lnTo>
                    <a:pt x="6143926" y="77581"/>
                  </a:lnTo>
                  <a:lnTo>
                    <a:pt x="6153911" y="127000"/>
                  </a:lnTo>
                  <a:lnTo>
                    <a:pt x="6153911" y="635000"/>
                  </a:lnTo>
                  <a:lnTo>
                    <a:pt x="6143926" y="684418"/>
                  </a:lnTo>
                  <a:lnTo>
                    <a:pt x="6116701" y="724789"/>
                  </a:lnTo>
                  <a:lnTo>
                    <a:pt x="6076330" y="752014"/>
                  </a:lnTo>
                  <a:lnTo>
                    <a:pt x="6026911" y="762000"/>
                  </a:lnTo>
                  <a:lnTo>
                    <a:pt x="127000" y="762000"/>
                  </a:lnTo>
                  <a:lnTo>
                    <a:pt x="77581" y="752014"/>
                  </a:lnTo>
                  <a:lnTo>
                    <a:pt x="37211" y="724788"/>
                  </a:lnTo>
                  <a:lnTo>
                    <a:pt x="9985" y="684418"/>
                  </a:lnTo>
                  <a:lnTo>
                    <a:pt x="0" y="635000"/>
                  </a:lnTo>
                  <a:lnTo>
                    <a:pt x="0" y="127000"/>
                  </a:lnTo>
                  <a:close/>
                </a:path>
              </a:pathLst>
            </a:custGeom>
            <a:ln w="9144">
              <a:solidFill>
                <a:srgbClr val="000000"/>
              </a:solidFill>
            </a:ln>
          </p:spPr>
          <p:txBody>
            <a:bodyPr wrap="square" lIns="0" tIns="0" rIns="0" bIns="0" rtlCol="0"/>
            <a:lstStyle/>
            <a:p>
              <a:endParaRPr/>
            </a:p>
          </p:txBody>
        </p:sp>
      </p:grpSp>
      <p:grpSp>
        <p:nvGrpSpPr>
          <p:cNvPr id="9" name="object 9"/>
          <p:cNvGrpSpPr/>
          <p:nvPr/>
        </p:nvGrpSpPr>
        <p:grpSpPr>
          <a:xfrm>
            <a:off x="1443227" y="4491228"/>
            <a:ext cx="6105525" cy="771525"/>
            <a:chOff x="1443227" y="4491228"/>
            <a:chExt cx="6105525" cy="771525"/>
          </a:xfrm>
        </p:grpSpPr>
        <p:sp>
          <p:nvSpPr>
            <p:cNvPr id="10" name="object 10"/>
            <p:cNvSpPr/>
            <p:nvPr/>
          </p:nvSpPr>
          <p:spPr>
            <a:xfrm>
              <a:off x="1447799" y="4495800"/>
              <a:ext cx="6096000" cy="762000"/>
            </a:xfrm>
            <a:custGeom>
              <a:avLst/>
              <a:gdLst/>
              <a:ahLst/>
              <a:cxnLst/>
              <a:rect l="l" t="t" r="r" b="b"/>
              <a:pathLst>
                <a:path w="6096000" h="762000">
                  <a:moveTo>
                    <a:pt x="5969000" y="0"/>
                  </a:moveTo>
                  <a:lnTo>
                    <a:pt x="127000" y="0"/>
                  </a:lnTo>
                  <a:lnTo>
                    <a:pt x="77581" y="9985"/>
                  </a:lnTo>
                  <a:lnTo>
                    <a:pt x="37210" y="37210"/>
                  </a:lnTo>
                  <a:lnTo>
                    <a:pt x="9985" y="77581"/>
                  </a:lnTo>
                  <a:lnTo>
                    <a:pt x="0" y="127000"/>
                  </a:lnTo>
                  <a:lnTo>
                    <a:pt x="0" y="635000"/>
                  </a:lnTo>
                  <a:lnTo>
                    <a:pt x="9985" y="684418"/>
                  </a:lnTo>
                  <a:lnTo>
                    <a:pt x="37211" y="724788"/>
                  </a:lnTo>
                  <a:lnTo>
                    <a:pt x="77581" y="752014"/>
                  </a:lnTo>
                  <a:lnTo>
                    <a:pt x="127000" y="762000"/>
                  </a:lnTo>
                  <a:lnTo>
                    <a:pt x="5969000" y="762000"/>
                  </a:lnTo>
                  <a:lnTo>
                    <a:pt x="6018418" y="752014"/>
                  </a:lnTo>
                  <a:lnTo>
                    <a:pt x="6058789" y="724789"/>
                  </a:lnTo>
                  <a:lnTo>
                    <a:pt x="6086014" y="684418"/>
                  </a:lnTo>
                  <a:lnTo>
                    <a:pt x="6096000" y="635000"/>
                  </a:lnTo>
                  <a:lnTo>
                    <a:pt x="6096000" y="127000"/>
                  </a:lnTo>
                  <a:lnTo>
                    <a:pt x="6086014" y="77581"/>
                  </a:lnTo>
                  <a:lnTo>
                    <a:pt x="6058789" y="37211"/>
                  </a:lnTo>
                  <a:lnTo>
                    <a:pt x="6018418" y="9985"/>
                  </a:lnTo>
                  <a:lnTo>
                    <a:pt x="5969000" y="0"/>
                  </a:lnTo>
                  <a:close/>
                </a:path>
              </a:pathLst>
            </a:custGeom>
            <a:solidFill>
              <a:srgbClr val="4471C4"/>
            </a:solidFill>
          </p:spPr>
          <p:txBody>
            <a:bodyPr wrap="square" lIns="0" tIns="0" rIns="0" bIns="0" rtlCol="0"/>
            <a:lstStyle/>
            <a:p>
              <a:endParaRPr/>
            </a:p>
          </p:txBody>
        </p:sp>
        <p:sp>
          <p:nvSpPr>
            <p:cNvPr id="11" name="object 11"/>
            <p:cNvSpPr/>
            <p:nvPr/>
          </p:nvSpPr>
          <p:spPr>
            <a:xfrm>
              <a:off x="1447799" y="4495800"/>
              <a:ext cx="6096000" cy="762000"/>
            </a:xfrm>
            <a:custGeom>
              <a:avLst/>
              <a:gdLst/>
              <a:ahLst/>
              <a:cxnLst/>
              <a:rect l="l" t="t" r="r" b="b"/>
              <a:pathLst>
                <a:path w="6096000" h="762000">
                  <a:moveTo>
                    <a:pt x="0" y="127000"/>
                  </a:moveTo>
                  <a:lnTo>
                    <a:pt x="9985" y="77581"/>
                  </a:lnTo>
                  <a:lnTo>
                    <a:pt x="37210" y="37210"/>
                  </a:lnTo>
                  <a:lnTo>
                    <a:pt x="77581" y="9985"/>
                  </a:lnTo>
                  <a:lnTo>
                    <a:pt x="127000" y="0"/>
                  </a:lnTo>
                  <a:lnTo>
                    <a:pt x="5969000" y="0"/>
                  </a:lnTo>
                  <a:lnTo>
                    <a:pt x="6018418" y="9985"/>
                  </a:lnTo>
                  <a:lnTo>
                    <a:pt x="6058789" y="37211"/>
                  </a:lnTo>
                  <a:lnTo>
                    <a:pt x="6086014" y="77581"/>
                  </a:lnTo>
                  <a:lnTo>
                    <a:pt x="6096000" y="127000"/>
                  </a:lnTo>
                  <a:lnTo>
                    <a:pt x="6096000" y="635000"/>
                  </a:lnTo>
                  <a:lnTo>
                    <a:pt x="6086014" y="684418"/>
                  </a:lnTo>
                  <a:lnTo>
                    <a:pt x="6058789" y="724789"/>
                  </a:lnTo>
                  <a:lnTo>
                    <a:pt x="6018418" y="752014"/>
                  </a:lnTo>
                  <a:lnTo>
                    <a:pt x="5969000" y="762000"/>
                  </a:lnTo>
                  <a:lnTo>
                    <a:pt x="127000" y="762000"/>
                  </a:lnTo>
                  <a:lnTo>
                    <a:pt x="77581" y="752014"/>
                  </a:lnTo>
                  <a:lnTo>
                    <a:pt x="37211" y="724788"/>
                  </a:lnTo>
                  <a:lnTo>
                    <a:pt x="9985" y="684418"/>
                  </a:lnTo>
                  <a:lnTo>
                    <a:pt x="0" y="635000"/>
                  </a:lnTo>
                  <a:lnTo>
                    <a:pt x="0" y="127000"/>
                  </a:lnTo>
                  <a:close/>
                </a:path>
              </a:pathLst>
            </a:custGeom>
            <a:ln w="9144">
              <a:solidFill>
                <a:srgbClr val="000000"/>
              </a:solidFill>
            </a:ln>
          </p:spPr>
          <p:txBody>
            <a:bodyPr wrap="square" lIns="0" tIns="0" rIns="0" bIns="0" rtlCol="0"/>
            <a:lstStyle/>
            <a:p>
              <a:endParaRPr/>
            </a:p>
          </p:txBody>
        </p:sp>
      </p:grpSp>
      <p:grpSp>
        <p:nvGrpSpPr>
          <p:cNvPr id="12" name="object 12"/>
          <p:cNvGrpSpPr/>
          <p:nvPr/>
        </p:nvGrpSpPr>
        <p:grpSpPr>
          <a:xfrm>
            <a:off x="1367027" y="1552955"/>
            <a:ext cx="6163310" cy="737870"/>
            <a:chOff x="1367027" y="1552955"/>
            <a:chExt cx="6163310" cy="737870"/>
          </a:xfrm>
        </p:grpSpPr>
        <p:sp>
          <p:nvSpPr>
            <p:cNvPr id="13" name="object 13"/>
            <p:cNvSpPr/>
            <p:nvPr/>
          </p:nvSpPr>
          <p:spPr>
            <a:xfrm>
              <a:off x="1371599" y="1557527"/>
              <a:ext cx="6154420" cy="728980"/>
            </a:xfrm>
            <a:custGeom>
              <a:avLst/>
              <a:gdLst/>
              <a:ahLst/>
              <a:cxnLst/>
              <a:rect l="l" t="t" r="r" b="b"/>
              <a:pathLst>
                <a:path w="6154420" h="728980">
                  <a:moveTo>
                    <a:pt x="6032500" y="0"/>
                  </a:moveTo>
                  <a:lnTo>
                    <a:pt x="121412" y="0"/>
                  </a:lnTo>
                  <a:lnTo>
                    <a:pt x="74152" y="9540"/>
                  </a:lnTo>
                  <a:lnTo>
                    <a:pt x="35559" y="35560"/>
                  </a:lnTo>
                  <a:lnTo>
                    <a:pt x="9540" y="74152"/>
                  </a:lnTo>
                  <a:lnTo>
                    <a:pt x="0" y="121412"/>
                  </a:lnTo>
                  <a:lnTo>
                    <a:pt x="0" y="607060"/>
                  </a:lnTo>
                  <a:lnTo>
                    <a:pt x="9540" y="654319"/>
                  </a:lnTo>
                  <a:lnTo>
                    <a:pt x="35559" y="692912"/>
                  </a:lnTo>
                  <a:lnTo>
                    <a:pt x="74152" y="718931"/>
                  </a:lnTo>
                  <a:lnTo>
                    <a:pt x="121412" y="728472"/>
                  </a:lnTo>
                  <a:lnTo>
                    <a:pt x="6032500" y="728472"/>
                  </a:lnTo>
                  <a:lnTo>
                    <a:pt x="6079759" y="718931"/>
                  </a:lnTo>
                  <a:lnTo>
                    <a:pt x="6118351" y="692912"/>
                  </a:lnTo>
                  <a:lnTo>
                    <a:pt x="6144371" y="654319"/>
                  </a:lnTo>
                  <a:lnTo>
                    <a:pt x="6153911" y="607060"/>
                  </a:lnTo>
                  <a:lnTo>
                    <a:pt x="6153911" y="121412"/>
                  </a:lnTo>
                  <a:lnTo>
                    <a:pt x="6144371" y="74152"/>
                  </a:lnTo>
                  <a:lnTo>
                    <a:pt x="6118351" y="35560"/>
                  </a:lnTo>
                  <a:lnTo>
                    <a:pt x="6079759" y="9540"/>
                  </a:lnTo>
                  <a:lnTo>
                    <a:pt x="6032500" y="0"/>
                  </a:lnTo>
                  <a:close/>
                </a:path>
              </a:pathLst>
            </a:custGeom>
            <a:solidFill>
              <a:srgbClr val="F18292"/>
            </a:solidFill>
          </p:spPr>
          <p:txBody>
            <a:bodyPr wrap="square" lIns="0" tIns="0" rIns="0" bIns="0" rtlCol="0"/>
            <a:lstStyle/>
            <a:p>
              <a:endParaRPr/>
            </a:p>
          </p:txBody>
        </p:sp>
        <p:sp>
          <p:nvSpPr>
            <p:cNvPr id="14" name="object 14"/>
            <p:cNvSpPr/>
            <p:nvPr/>
          </p:nvSpPr>
          <p:spPr>
            <a:xfrm>
              <a:off x="1371599" y="1557527"/>
              <a:ext cx="6154420" cy="728980"/>
            </a:xfrm>
            <a:custGeom>
              <a:avLst/>
              <a:gdLst/>
              <a:ahLst/>
              <a:cxnLst/>
              <a:rect l="l" t="t" r="r" b="b"/>
              <a:pathLst>
                <a:path w="6154420" h="728980">
                  <a:moveTo>
                    <a:pt x="0" y="121412"/>
                  </a:moveTo>
                  <a:lnTo>
                    <a:pt x="9540" y="74152"/>
                  </a:lnTo>
                  <a:lnTo>
                    <a:pt x="35559" y="35560"/>
                  </a:lnTo>
                  <a:lnTo>
                    <a:pt x="74152" y="9540"/>
                  </a:lnTo>
                  <a:lnTo>
                    <a:pt x="121412" y="0"/>
                  </a:lnTo>
                  <a:lnTo>
                    <a:pt x="6032500" y="0"/>
                  </a:lnTo>
                  <a:lnTo>
                    <a:pt x="6079759" y="9540"/>
                  </a:lnTo>
                  <a:lnTo>
                    <a:pt x="6118351" y="35560"/>
                  </a:lnTo>
                  <a:lnTo>
                    <a:pt x="6144371" y="74152"/>
                  </a:lnTo>
                  <a:lnTo>
                    <a:pt x="6153911" y="121412"/>
                  </a:lnTo>
                  <a:lnTo>
                    <a:pt x="6153911" y="607060"/>
                  </a:lnTo>
                  <a:lnTo>
                    <a:pt x="6144371" y="654319"/>
                  </a:lnTo>
                  <a:lnTo>
                    <a:pt x="6118351" y="692912"/>
                  </a:lnTo>
                  <a:lnTo>
                    <a:pt x="6079759" y="718931"/>
                  </a:lnTo>
                  <a:lnTo>
                    <a:pt x="6032500" y="728472"/>
                  </a:lnTo>
                  <a:lnTo>
                    <a:pt x="121412" y="728472"/>
                  </a:lnTo>
                  <a:lnTo>
                    <a:pt x="74152" y="718931"/>
                  </a:lnTo>
                  <a:lnTo>
                    <a:pt x="35559" y="692912"/>
                  </a:lnTo>
                  <a:lnTo>
                    <a:pt x="9540" y="654319"/>
                  </a:lnTo>
                  <a:lnTo>
                    <a:pt x="0" y="607060"/>
                  </a:lnTo>
                  <a:lnTo>
                    <a:pt x="0" y="121412"/>
                  </a:lnTo>
                  <a:close/>
                </a:path>
              </a:pathLst>
            </a:custGeom>
            <a:ln w="9144">
              <a:solidFill>
                <a:srgbClr val="000000"/>
              </a:solidFill>
            </a:ln>
          </p:spPr>
          <p:txBody>
            <a:bodyPr wrap="square" lIns="0" tIns="0" rIns="0" bIns="0" rtlCol="0"/>
            <a:lstStyle/>
            <a:p>
              <a:endParaRPr/>
            </a:p>
          </p:txBody>
        </p:sp>
      </p:grpSp>
      <p:sp>
        <p:nvSpPr>
          <p:cNvPr id="15" name="object 15"/>
          <p:cNvSpPr txBox="1"/>
          <p:nvPr/>
        </p:nvSpPr>
        <p:spPr>
          <a:xfrm>
            <a:off x="3479419" y="1686509"/>
            <a:ext cx="1940560" cy="2417445"/>
          </a:xfrm>
          <a:prstGeom prst="rect">
            <a:avLst/>
          </a:prstGeom>
        </p:spPr>
        <p:txBody>
          <a:bodyPr vert="horz" wrap="square" lIns="0" tIns="12065" rIns="0" bIns="0" rtlCol="0">
            <a:spAutoFit/>
          </a:bodyPr>
          <a:lstStyle/>
          <a:p>
            <a:pPr marL="546100">
              <a:lnSpc>
                <a:spcPct val="100000"/>
              </a:lnSpc>
              <a:spcBef>
                <a:spcPts val="95"/>
              </a:spcBef>
            </a:pPr>
            <a:r>
              <a:rPr sz="2800" b="1" spc="-5" dirty="0">
                <a:solidFill>
                  <a:srgbClr val="391188"/>
                </a:solidFill>
                <a:latin typeface="Arial"/>
                <a:cs typeface="Arial"/>
              </a:rPr>
              <a:t>TUỔI</a:t>
            </a:r>
            <a:endParaRPr sz="2800">
              <a:latin typeface="Arial"/>
              <a:cs typeface="Arial"/>
            </a:endParaRPr>
          </a:p>
          <a:p>
            <a:pPr marL="12700" marR="5080" indent="557530">
              <a:lnSpc>
                <a:spcPts val="8120"/>
              </a:lnSpc>
              <a:spcBef>
                <a:spcPts val="300"/>
              </a:spcBef>
            </a:pPr>
            <a:r>
              <a:rPr sz="2800" b="1" spc="-5" dirty="0">
                <a:solidFill>
                  <a:srgbClr val="FFFFFF"/>
                </a:solidFill>
                <a:latin typeface="Arial"/>
                <a:cs typeface="Arial"/>
              </a:rPr>
              <a:t>GIỚI  </a:t>
            </a:r>
            <a:r>
              <a:rPr sz="2800" b="1" spc="-10" dirty="0">
                <a:solidFill>
                  <a:srgbClr val="391188"/>
                </a:solidFill>
                <a:latin typeface="Arial"/>
                <a:cs typeface="Arial"/>
              </a:rPr>
              <a:t>CÂN</a:t>
            </a:r>
            <a:r>
              <a:rPr sz="2800" b="1" spc="-65" dirty="0">
                <a:solidFill>
                  <a:srgbClr val="391188"/>
                </a:solidFill>
                <a:latin typeface="Arial"/>
                <a:cs typeface="Arial"/>
              </a:rPr>
              <a:t> </a:t>
            </a:r>
            <a:r>
              <a:rPr sz="2800" b="1" spc="-10" dirty="0">
                <a:solidFill>
                  <a:srgbClr val="391188"/>
                </a:solidFill>
                <a:latin typeface="Arial"/>
                <a:cs typeface="Arial"/>
              </a:rPr>
              <a:t>NẶNG</a:t>
            </a:r>
            <a:endParaRPr sz="2800">
              <a:latin typeface="Arial"/>
              <a:cs typeface="Arial"/>
            </a:endParaRPr>
          </a:p>
        </p:txBody>
      </p:sp>
      <p:grpSp>
        <p:nvGrpSpPr>
          <p:cNvPr id="16" name="object 16"/>
          <p:cNvGrpSpPr/>
          <p:nvPr/>
        </p:nvGrpSpPr>
        <p:grpSpPr>
          <a:xfrm>
            <a:off x="1443227" y="5481828"/>
            <a:ext cx="6134100" cy="746760"/>
            <a:chOff x="1443227" y="5481828"/>
            <a:chExt cx="6134100" cy="746760"/>
          </a:xfrm>
        </p:grpSpPr>
        <p:sp>
          <p:nvSpPr>
            <p:cNvPr id="17" name="object 17"/>
            <p:cNvSpPr/>
            <p:nvPr/>
          </p:nvSpPr>
          <p:spPr>
            <a:xfrm>
              <a:off x="1447799" y="5486400"/>
              <a:ext cx="6125210" cy="737870"/>
            </a:xfrm>
            <a:custGeom>
              <a:avLst/>
              <a:gdLst/>
              <a:ahLst/>
              <a:cxnLst/>
              <a:rect l="l" t="t" r="r" b="b"/>
              <a:pathLst>
                <a:path w="6125209" h="737870">
                  <a:moveTo>
                    <a:pt x="6002020" y="0"/>
                  </a:moveTo>
                  <a:lnTo>
                    <a:pt x="122936" y="0"/>
                  </a:lnTo>
                  <a:lnTo>
                    <a:pt x="75062" y="9653"/>
                  </a:lnTo>
                  <a:lnTo>
                    <a:pt x="35988" y="35988"/>
                  </a:lnTo>
                  <a:lnTo>
                    <a:pt x="9653" y="75062"/>
                  </a:lnTo>
                  <a:lnTo>
                    <a:pt x="0" y="122936"/>
                  </a:lnTo>
                  <a:lnTo>
                    <a:pt x="0" y="614680"/>
                  </a:lnTo>
                  <a:lnTo>
                    <a:pt x="9653" y="662531"/>
                  </a:lnTo>
                  <a:lnTo>
                    <a:pt x="35988" y="701608"/>
                  </a:lnTo>
                  <a:lnTo>
                    <a:pt x="75062" y="727954"/>
                  </a:lnTo>
                  <a:lnTo>
                    <a:pt x="122936" y="737616"/>
                  </a:lnTo>
                  <a:lnTo>
                    <a:pt x="6002020" y="737616"/>
                  </a:lnTo>
                  <a:lnTo>
                    <a:pt x="6049893" y="727954"/>
                  </a:lnTo>
                  <a:lnTo>
                    <a:pt x="6088967" y="701608"/>
                  </a:lnTo>
                  <a:lnTo>
                    <a:pt x="6115302" y="662531"/>
                  </a:lnTo>
                  <a:lnTo>
                    <a:pt x="6124956" y="614680"/>
                  </a:lnTo>
                  <a:lnTo>
                    <a:pt x="6124956" y="122936"/>
                  </a:lnTo>
                  <a:lnTo>
                    <a:pt x="6115302" y="75062"/>
                  </a:lnTo>
                  <a:lnTo>
                    <a:pt x="6088967" y="35988"/>
                  </a:lnTo>
                  <a:lnTo>
                    <a:pt x="6049893" y="9653"/>
                  </a:lnTo>
                  <a:lnTo>
                    <a:pt x="6002020" y="0"/>
                  </a:lnTo>
                  <a:close/>
                </a:path>
              </a:pathLst>
            </a:custGeom>
            <a:solidFill>
              <a:srgbClr val="FFFF00"/>
            </a:solidFill>
          </p:spPr>
          <p:txBody>
            <a:bodyPr wrap="square" lIns="0" tIns="0" rIns="0" bIns="0" rtlCol="0"/>
            <a:lstStyle/>
            <a:p>
              <a:endParaRPr/>
            </a:p>
          </p:txBody>
        </p:sp>
        <p:sp>
          <p:nvSpPr>
            <p:cNvPr id="18" name="object 18"/>
            <p:cNvSpPr/>
            <p:nvPr/>
          </p:nvSpPr>
          <p:spPr>
            <a:xfrm>
              <a:off x="1447799" y="5486400"/>
              <a:ext cx="6125210" cy="737870"/>
            </a:xfrm>
            <a:custGeom>
              <a:avLst/>
              <a:gdLst/>
              <a:ahLst/>
              <a:cxnLst/>
              <a:rect l="l" t="t" r="r" b="b"/>
              <a:pathLst>
                <a:path w="6125209" h="737870">
                  <a:moveTo>
                    <a:pt x="0" y="122936"/>
                  </a:moveTo>
                  <a:lnTo>
                    <a:pt x="9653" y="75062"/>
                  </a:lnTo>
                  <a:lnTo>
                    <a:pt x="35988" y="35988"/>
                  </a:lnTo>
                  <a:lnTo>
                    <a:pt x="75062" y="9653"/>
                  </a:lnTo>
                  <a:lnTo>
                    <a:pt x="122936" y="0"/>
                  </a:lnTo>
                  <a:lnTo>
                    <a:pt x="6002020" y="0"/>
                  </a:lnTo>
                  <a:lnTo>
                    <a:pt x="6049893" y="9653"/>
                  </a:lnTo>
                  <a:lnTo>
                    <a:pt x="6088967" y="35988"/>
                  </a:lnTo>
                  <a:lnTo>
                    <a:pt x="6115302" y="75062"/>
                  </a:lnTo>
                  <a:lnTo>
                    <a:pt x="6124956" y="122936"/>
                  </a:lnTo>
                  <a:lnTo>
                    <a:pt x="6124956" y="614680"/>
                  </a:lnTo>
                  <a:lnTo>
                    <a:pt x="6115302" y="662531"/>
                  </a:lnTo>
                  <a:lnTo>
                    <a:pt x="6088967" y="701608"/>
                  </a:lnTo>
                  <a:lnTo>
                    <a:pt x="6049893" y="727954"/>
                  </a:lnTo>
                  <a:lnTo>
                    <a:pt x="6002020" y="737616"/>
                  </a:lnTo>
                  <a:lnTo>
                    <a:pt x="122936" y="737616"/>
                  </a:lnTo>
                  <a:lnTo>
                    <a:pt x="75062" y="727954"/>
                  </a:lnTo>
                  <a:lnTo>
                    <a:pt x="35988" y="701608"/>
                  </a:lnTo>
                  <a:lnTo>
                    <a:pt x="9653" y="662531"/>
                  </a:lnTo>
                  <a:lnTo>
                    <a:pt x="0" y="614680"/>
                  </a:lnTo>
                  <a:lnTo>
                    <a:pt x="0" y="122936"/>
                  </a:lnTo>
                  <a:close/>
                </a:path>
              </a:pathLst>
            </a:custGeom>
            <a:ln w="9143">
              <a:solidFill>
                <a:srgbClr val="000000"/>
              </a:solidFill>
            </a:ln>
          </p:spPr>
          <p:txBody>
            <a:bodyPr wrap="square" lIns="0" tIns="0" rIns="0" bIns="0" rtlCol="0"/>
            <a:lstStyle/>
            <a:p>
              <a:endParaRPr/>
            </a:p>
          </p:txBody>
        </p:sp>
      </p:grpSp>
      <p:sp>
        <p:nvSpPr>
          <p:cNvPr id="19" name="object 19"/>
          <p:cNvSpPr txBox="1"/>
          <p:nvPr/>
        </p:nvSpPr>
        <p:spPr>
          <a:xfrm>
            <a:off x="2925826" y="4642865"/>
            <a:ext cx="3168015" cy="1430655"/>
          </a:xfrm>
          <a:prstGeom prst="rect">
            <a:avLst/>
          </a:prstGeom>
        </p:spPr>
        <p:txBody>
          <a:bodyPr vert="horz" wrap="square" lIns="0" tIns="12065" rIns="0" bIns="0" rtlCol="0">
            <a:spAutoFit/>
          </a:bodyPr>
          <a:lstStyle/>
          <a:p>
            <a:pPr marR="17780" algn="ctr">
              <a:lnSpc>
                <a:spcPct val="100000"/>
              </a:lnSpc>
              <a:spcBef>
                <a:spcPts val="95"/>
              </a:spcBef>
            </a:pPr>
            <a:r>
              <a:rPr sz="2800" b="1" spc="-10" dirty="0">
                <a:solidFill>
                  <a:srgbClr val="FFFF00"/>
                </a:solidFill>
                <a:latin typeface="Arial"/>
                <a:cs typeface="Arial"/>
              </a:rPr>
              <a:t>CHIỀU</a:t>
            </a:r>
            <a:r>
              <a:rPr sz="2800" b="1" spc="-5" dirty="0">
                <a:solidFill>
                  <a:srgbClr val="FFFF00"/>
                </a:solidFill>
                <a:latin typeface="Arial"/>
                <a:cs typeface="Arial"/>
              </a:rPr>
              <a:t> </a:t>
            </a:r>
            <a:r>
              <a:rPr sz="2800" b="1" spc="-10" dirty="0">
                <a:solidFill>
                  <a:srgbClr val="FFFF00"/>
                </a:solidFill>
                <a:latin typeface="Arial"/>
                <a:cs typeface="Arial"/>
              </a:rPr>
              <a:t>CAO</a:t>
            </a:r>
            <a:endParaRPr sz="2800">
              <a:latin typeface="Arial"/>
              <a:cs typeface="Arial"/>
            </a:endParaRPr>
          </a:p>
          <a:p>
            <a:pPr>
              <a:lnSpc>
                <a:spcPct val="100000"/>
              </a:lnSpc>
              <a:spcBef>
                <a:spcPts val="35"/>
              </a:spcBef>
            </a:pPr>
            <a:endParaRPr sz="3750">
              <a:latin typeface="Arial"/>
              <a:cs typeface="Arial"/>
            </a:endParaRPr>
          </a:p>
          <a:p>
            <a:pPr algn="ctr">
              <a:lnSpc>
                <a:spcPct val="100000"/>
              </a:lnSpc>
            </a:pPr>
            <a:r>
              <a:rPr sz="2800" b="1" spc="-10" dirty="0">
                <a:solidFill>
                  <a:srgbClr val="DB0724"/>
                </a:solidFill>
                <a:latin typeface="Arial"/>
                <a:cs typeface="Arial"/>
              </a:rPr>
              <a:t>CHUẨN ĐÁNH </a:t>
            </a:r>
            <a:r>
              <a:rPr sz="2800" b="1" spc="-5" dirty="0">
                <a:solidFill>
                  <a:srgbClr val="DB0724"/>
                </a:solidFill>
                <a:latin typeface="Arial"/>
                <a:cs typeface="Arial"/>
              </a:rPr>
              <a:t>GIÁ</a:t>
            </a:r>
            <a:endParaRPr sz="2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578991"/>
            <a:ext cx="7377430" cy="4034154"/>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5420" algn="l"/>
              </a:tabLst>
            </a:pPr>
            <a:r>
              <a:rPr sz="2800" i="1" dirty="0">
                <a:latin typeface="Times New Roman"/>
                <a:cs typeface="Times New Roman"/>
              </a:rPr>
              <a:t>Muốn </a:t>
            </a:r>
            <a:r>
              <a:rPr sz="2800" i="1" spc="-5" dirty="0">
                <a:latin typeface="Times New Roman"/>
                <a:cs typeface="Times New Roman"/>
              </a:rPr>
              <a:t>tính tuổi cần </a:t>
            </a:r>
            <a:r>
              <a:rPr sz="2800" i="1" dirty="0">
                <a:latin typeface="Times New Roman"/>
                <a:cs typeface="Times New Roman"/>
              </a:rPr>
              <a:t>phải</a:t>
            </a:r>
            <a:r>
              <a:rPr sz="2800" i="1" spc="-35" dirty="0">
                <a:latin typeface="Times New Roman"/>
                <a:cs typeface="Times New Roman"/>
              </a:rPr>
              <a:t> </a:t>
            </a:r>
            <a:r>
              <a:rPr sz="2800" i="1" spc="-5" dirty="0">
                <a:latin typeface="Times New Roman"/>
                <a:cs typeface="Times New Roman"/>
              </a:rPr>
              <a:t>biết:</a:t>
            </a:r>
            <a:endParaRPr sz="2800">
              <a:latin typeface="Times New Roman"/>
              <a:cs typeface="Times New Roman"/>
            </a:endParaRPr>
          </a:p>
          <a:p>
            <a:pPr marL="527685" lvl="1" indent="-172720">
              <a:lnSpc>
                <a:spcPct val="100000"/>
              </a:lnSpc>
              <a:spcBef>
                <a:spcPts val="70"/>
              </a:spcBef>
              <a:buFont typeface="Arial"/>
              <a:buChar char="•"/>
              <a:tabLst>
                <a:tab pos="528320" algn="l"/>
              </a:tabLst>
            </a:pPr>
            <a:r>
              <a:rPr sz="2800" spc="-5" dirty="0">
                <a:latin typeface="Times New Roman"/>
                <a:cs typeface="Times New Roman"/>
              </a:rPr>
              <a:t>Ngày tháng năm sinh và ngày tháng năm </a:t>
            </a:r>
            <a:r>
              <a:rPr sz="2800" spc="-10" dirty="0">
                <a:latin typeface="Times New Roman"/>
                <a:cs typeface="Times New Roman"/>
              </a:rPr>
              <a:t>cân</a:t>
            </a:r>
            <a:r>
              <a:rPr sz="2800" spc="10" dirty="0">
                <a:latin typeface="Times New Roman"/>
                <a:cs typeface="Times New Roman"/>
              </a:rPr>
              <a:t> </a:t>
            </a:r>
            <a:r>
              <a:rPr sz="2800" dirty="0">
                <a:latin typeface="Times New Roman"/>
                <a:cs typeface="Times New Roman"/>
              </a:rPr>
              <a:t>đo</a:t>
            </a:r>
            <a:endParaRPr sz="2800">
              <a:latin typeface="Times New Roman"/>
              <a:cs typeface="Times New Roman"/>
            </a:endParaRPr>
          </a:p>
          <a:p>
            <a:pPr marL="527685" lvl="1" indent="-172720">
              <a:lnSpc>
                <a:spcPct val="100000"/>
              </a:lnSpc>
              <a:spcBef>
                <a:spcPts val="60"/>
              </a:spcBef>
              <a:buFont typeface="Arial"/>
              <a:buChar char="•"/>
              <a:tabLst>
                <a:tab pos="528320" algn="l"/>
              </a:tabLst>
            </a:pPr>
            <a:r>
              <a:rPr sz="2800" spc="-10" dirty="0">
                <a:latin typeface="Times New Roman"/>
                <a:cs typeface="Times New Roman"/>
              </a:rPr>
              <a:t>Qui </a:t>
            </a:r>
            <a:r>
              <a:rPr sz="2800" spc="-5" dirty="0">
                <a:latin typeface="Times New Roman"/>
                <a:cs typeface="Times New Roman"/>
              </a:rPr>
              <a:t>ước tính tuổi</a:t>
            </a:r>
            <a:r>
              <a:rPr sz="2800" spc="-30" dirty="0">
                <a:latin typeface="Times New Roman"/>
                <a:cs typeface="Times New Roman"/>
              </a:rPr>
              <a:t> </a:t>
            </a:r>
            <a:r>
              <a:rPr sz="2800" spc="-5" dirty="0">
                <a:latin typeface="Times New Roman"/>
                <a:cs typeface="Times New Roman"/>
              </a:rPr>
              <a:t>(WHO)</a:t>
            </a:r>
            <a:endParaRPr sz="2800">
              <a:latin typeface="Times New Roman"/>
              <a:cs typeface="Times New Roman"/>
            </a:endParaRPr>
          </a:p>
          <a:p>
            <a:pPr marL="184785" indent="-172720">
              <a:lnSpc>
                <a:spcPct val="100000"/>
              </a:lnSpc>
              <a:spcBef>
                <a:spcPts val="470"/>
              </a:spcBef>
              <a:buFont typeface="Arial"/>
              <a:buChar char="•"/>
              <a:tabLst>
                <a:tab pos="185420" algn="l"/>
              </a:tabLst>
            </a:pPr>
            <a:r>
              <a:rPr sz="2800" i="1" spc="-5" dirty="0">
                <a:latin typeface="Times New Roman"/>
                <a:cs typeface="Times New Roman"/>
              </a:rPr>
              <a:t>Tháng</a:t>
            </a:r>
            <a:r>
              <a:rPr sz="2800" i="1" spc="-15" dirty="0">
                <a:latin typeface="Times New Roman"/>
                <a:cs typeface="Times New Roman"/>
              </a:rPr>
              <a:t> </a:t>
            </a:r>
            <a:r>
              <a:rPr sz="2800" i="1" spc="-5" dirty="0">
                <a:latin typeface="Times New Roman"/>
                <a:cs typeface="Times New Roman"/>
              </a:rPr>
              <a:t>tuổi</a:t>
            </a:r>
            <a:endParaRPr sz="2800">
              <a:latin typeface="Times New Roman"/>
              <a:cs typeface="Times New Roman"/>
            </a:endParaRPr>
          </a:p>
          <a:p>
            <a:pPr marL="527685" lvl="1" indent="-172720">
              <a:lnSpc>
                <a:spcPct val="100000"/>
              </a:lnSpc>
              <a:spcBef>
                <a:spcPts val="60"/>
              </a:spcBef>
              <a:buFont typeface="Arial"/>
              <a:buChar char="•"/>
              <a:tabLst>
                <a:tab pos="528320" algn="l"/>
              </a:tabLst>
            </a:pPr>
            <a:r>
              <a:rPr sz="2800" spc="-40" dirty="0">
                <a:latin typeface="Times New Roman"/>
                <a:cs typeface="Times New Roman"/>
              </a:rPr>
              <a:t>Trẻ </a:t>
            </a:r>
            <a:r>
              <a:rPr sz="2800" spc="-5" dirty="0">
                <a:latin typeface="Times New Roman"/>
                <a:cs typeface="Times New Roman"/>
              </a:rPr>
              <a:t>từ 30 - 59 ngày: 1 tháng</a:t>
            </a:r>
            <a:r>
              <a:rPr sz="2800" spc="45" dirty="0">
                <a:latin typeface="Times New Roman"/>
                <a:cs typeface="Times New Roman"/>
              </a:rPr>
              <a:t> </a:t>
            </a:r>
            <a:r>
              <a:rPr sz="2800" spc="-5" dirty="0">
                <a:latin typeface="Times New Roman"/>
                <a:cs typeface="Times New Roman"/>
              </a:rPr>
              <a:t>tuổi</a:t>
            </a:r>
            <a:endParaRPr sz="2800">
              <a:latin typeface="Times New Roman"/>
              <a:cs typeface="Times New Roman"/>
            </a:endParaRPr>
          </a:p>
          <a:p>
            <a:pPr marL="184785" indent="-172720">
              <a:lnSpc>
                <a:spcPct val="100000"/>
              </a:lnSpc>
              <a:spcBef>
                <a:spcPts val="470"/>
              </a:spcBef>
              <a:buFont typeface="Arial"/>
              <a:buChar char="•"/>
              <a:tabLst>
                <a:tab pos="185420" algn="l"/>
              </a:tabLst>
            </a:pPr>
            <a:r>
              <a:rPr sz="2800" i="1" spc="-5" dirty="0">
                <a:latin typeface="Times New Roman"/>
                <a:cs typeface="Times New Roman"/>
              </a:rPr>
              <a:t>Năm</a:t>
            </a:r>
            <a:r>
              <a:rPr sz="2800" i="1" spc="-10" dirty="0">
                <a:latin typeface="Times New Roman"/>
                <a:cs typeface="Times New Roman"/>
              </a:rPr>
              <a:t> </a:t>
            </a:r>
            <a:r>
              <a:rPr sz="2800" i="1" dirty="0">
                <a:latin typeface="Times New Roman"/>
                <a:cs typeface="Times New Roman"/>
              </a:rPr>
              <a:t>tuổi</a:t>
            </a:r>
            <a:endParaRPr sz="2800">
              <a:latin typeface="Times New Roman"/>
              <a:cs typeface="Times New Roman"/>
            </a:endParaRPr>
          </a:p>
          <a:p>
            <a:pPr marL="527685" lvl="1" indent="-172720">
              <a:lnSpc>
                <a:spcPct val="100000"/>
              </a:lnSpc>
              <a:spcBef>
                <a:spcPts val="60"/>
              </a:spcBef>
              <a:buFont typeface="Arial"/>
              <a:buChar char="•"/>
              <a:tabLst>
                <a:tab pos="528320" algn="l"/>
              </a:tabLst>
            </a:pPr>
            <a:r>
              <a:rPr sz="2800" spc="-5" dirty="0">
                <a:latin typeface="Times New Roman"/>
                <a:cs typeface="Times New Roman"/>
              </a:rPr>
              <a:t>Từ sơ sinh - </a:t>
            </a:r>
            <a:r>
              <a:rPr sz="2800" spc="-55" dirty="0">
                <a:latin typeface="Times New Roman"/>
                <a:cs typeface="Times New Roman"/>
              </a:rPr>
              <a:t>11 </a:t>
            </a:r>
            <a:r>
              <a:rPr sz="2800" spc="-5" dirty="0">
                <a:latin typeface="Times New Roman"/>
                <a:cs typeface="Times New Roman"/>
              </a:rPr>
              <a:t>tháng 29 ngày: 0</a:t>
            </a:r>
            <a:r>
              <a:rPr sz="2800" spc="40" dirty="0">
                <a:latin typeface="Times New Roman"/>
                <a:cs typeface="Times New Roman"/>
              </a:rPr>
              <a:t> </a:t>
            </a:r>
            <a:r>
              <a:rPr sz="2800" spc="-5" dirty="0">
                <a:latin typeface="Times New Roman"/>
                <a:cs typeface="Times New Roman"/>
              </a:rPr>
              <a:t>tuổi</a:t>
            </a:r>
            <a:endParaRPr sz="2800">
              <a:latin typeface="Times New Roman"/>
              <a:cs typeface="Times New Roman"/>
            </a:endParaRPr>
          </a:p>
          <a:p>
            <a:pPr marL="527685" lvl="1" indent="-172720">
              <a:lnSpc>
                <a:spcPct val="100000"/>
              </a:lnSpc>
              <a:spcBef>
                <a:spcPts val="60"/>
              </a:spcBef>
              <a:buFont typeface="Arial"/>
              <a:buChar char="•"/>
              <a:tabLst>
                <a:tab pos="528320" algn="l"/>
              </a:tabLst>
            </a:pPr>
            <a:r>
              <a:rPr sz="2800" spc="-5" dirty="0">
                <a:latin typeface="Times New Roman"/>
                <a:cs typeface="Times New Roman"/>
              </a:rPr>
              <a:t>Từ 1 năm - 1 năm </a:t>
            </a:r>
            <a:r>
              <a:rPr sz="2800" spc="-55" dirty="0">
                <a:latin typeface="Times New Roman"/>
                <a:cs typeface="Times New Roman"/>
              </a:rPr>
              <a:t>11 </a:t>
            </a:r>
            <a:r>
              <a:rPr sz="2800" dirty="0">
                <a:latin typeface="Times New Roman"/>
                <a:cs typeface="Times New Roman"/>
              </a:rPr>
              <a:t>tháng </a:t>
            </a:r>
            <a:r>
              <a:rPr sz="2800" spc="-5" dirty="0">
                <a:latin typeface="Times New Roman"/>
                <a:cs typeface="Times New Roman"/>
              </a:rPr>
              <a:t>29 ngày: 1</a:t>
            </a:r>
            <a:r>
              <a:rPr sz="2800" spc="15" dirty="0">
                <a:latin typeface="Times New Roman"/>
                <a:cs typeface="Times New Roman"/>
              </a:rPr>
              <a:t> </a:t>
            </a:r>
            <a:r>
              <a:rPr sz="2800" dirty="0">
                <a:latin typeface="Times New Roman"/>
                <a:cs typeface="Times New Roman"/>
              </a:rPr>
              <a:t>tuổi...</a:t>
            </a:r>
            <a:endParaRPr sz="2800">
              <a:latin typeface="Times New Roman"/>
              <a:cs typeface="Times New Roman"/>
            </a:endParaRPr>
          </a:p>
          <a:p>
            <a:pPr marL="527685" lvl="1" indent="-172720">
              <a:lnSpc>
                <a:spcPct val="100000"/>
              </a:lnSpc>
              <a:spcBef>
                <a:spcPts val="75"/>
              </a:spcBef>
              <a:buFont typeface="Arial"/>
              <a:buChar char="•"/>
              <a:tabLst>
                <a:tab pos="528320" algn="l"/>
              </a:tabLst>
            </a:pPr>
            <a:r>
              <a:rPr sz="2800" spc="-40" dirty="0">
                <a:latin typeface="Times New Roman"/>
                <a:cs typeface="Times New Roman"/>
              </a:rPr>
              <a:t>Trẻ </a:t>
            </a:r>
            <a:r>
              <a:rPr sz="2800" spc="-5" dirty="0">
                <a:latin typeface="Times New Roman"/>
                <a:cs typeface="Times New Roman"/>
              </a:rPr>
              <a:t>&lt; 5 tuổi </a:t>
            </a:r>
            <a:r>
              <a:rPr sz="2800" dirty="0">
                <a:latin typeface="Times New Roman"/>
                <a:cs typeface="Times New Roman"/>
              </a:rPr>
              <a:t>(trẻ 0-4 tuổi </a:t>
            </a:r>
            <a:r>
              <a:rPr sz="2800" spc="-5" dirty="0">
                <a:latin typeface="Times New Roman"/>
                <a:cs typeface="Times New Roman"/>
              </a:rPr>
              <a:t>hay trẻ 1- &lt;60</a:t>
            </a:r>
            <a:r>
              <a:rPr sz="2800" spc="5" dirty="0">
                <a:latin typeface="Times New Roman"/>
                <a:cs typeface="Times New Roman"/>
              </a:rPr>
              <a:t> </a:t>
            </a:r>
            <a:r>
              <a:rPr sz="2800" dirty="0">
                <a:latin typeface="Times New Roman"/>
                <a:cs typeface="Times New Roman"/>
              </a:rPr>
              <a:t>tháng).</a:t>
            </a:r>
            <a:endParaRPr sz="2800">
              <a:latin typeface="Times New Roman"/>
              <a:cs typeface="Times New Roman"/>
            </a:endParaRPr>
          </a:p>
        </p:txBody>
      </p:sp>
      <p:sp>
        <p:nvSpPr>
          <p:cNvPr id="3" name="object 3"/>
          <p:cNvSpPr txBox="1">
            <a:spLocks noGrp="1"/>
          </p:cNvSpPr>
          <p:nvPr>
            <p:ph type="title"/>
          </p:nvPr>
        </p:nvSpPr>
        <p:spPr>
          <a:xfrm>
            <a:off x="383540" y="432562"/>
            <a:ext cx="334645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F0000"/>
                </a:solidFill>
              </a:rPr>
              <a:t>CÁCH </a:t>
            </a:r>
            <a:r>
              <a:rPr sz="3200" dirty="0">
                <a:solidFill>
                  <a:srgbClr val="FF0000"/>
                </a:solidFill>
              </a:rPr>
              <a:t>TÍNH</a:t>
            </a:r>
            <a:r>
              <a:rPr sz="3200" spc="-85" dirty="0">
                <a:solidFill>
                  <a:srgbClr val="FF0000"/>
                </a:solidFill>
              </a:rPr>
              <a:t> </a:t>
            </a:r>
            <a:r>
              <a:rPr sz="3200" dirty="0">
                <a:solidFill>
                  <a:srgbClr val="FF0000"/>
                </a:solidFill>
              </a:rPr>
              <a:t>TUỔI</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308228"/>
            <a:ext cx="3032760"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0000"/>
                </a:solidFill>
              </a:rPr>
              <a:t>ĐO </a:t>
            </a:r>
            <a:r>
              <a:rPr sz="3300" dirty="0">
                <a:solidFill>
                  <a:srgbClr val="FF0000"/>
                </a:solidFill>
              </a:rPr>
              <a:t>CÂN</a:t>
            </a:r>
            <a:r>
              <a:rPr sz="3300" spc="-85" dirty="0">
                <a:solidFill>
                  <a:srgbClr val="FF0000"/>
                </a:solidFill>
              </a:rPr>
              <a:t> </a:t>
            </a:r>
            <a:r>
              <a:rPr sz="3300" dirty="0">
                <a:solidFill>
                  <a:srgbClr val="FF0000"/>
                </a:solidFill>
              </a:rPr>
              <a:t>NẶNG</a:t>
            </a:r>
            <a:endParaRPr sz="3300"/>
          </a:p>
        </p:txBody>
      </p:sp>
      <p:sp>
        <p:nvSpPr>
          <p:cNvPr id="3" name="object 3"/>
          <p:cNvSpPr txBox="1"/>
          <p:nvPr/>
        </p:nvSpPr>
        <p:spPr>
          <a:xfrm>
            <a:off x="383540" y="1437703"/>
            <a:ext cx="6266180" cy="4579620"/>
          </a:xfrm>
          <a:prstGeom prst="rect">
            <a:avLst/>
          </a:prstGeom>
        </p:spPr>
        <p:txBody>
          <a:bodyPr vert="horz" wrap="square" lIns="0" tIns="77470" rIns="0" bIns="0" rtlCol="0">
            <a:spAutoFit/>
          </a:bodyPr>
          <a:lstStyle/>
          <a:p>
            <a:pPr marL="184785" indent="-172720">
              <a:lnSpc>
                <a:spcPct val="100000"/>
              </a:lnSpc>
              <a:spcBef>
                <a:spcPts val="610"/>
              </a:spcBef>
              <a:buChar char="•"/>
              <a:tabLst>
                <a:tab pos="185420" algn="l"/>
              </a:tabLst>
            </a:pPr>
            <a:r>
              <a:rPr sz="2100" dirty="0">
                <a:latin typeface="Arial"/>
                <a:cs typeface="Arial"/>
              </a:rPr>
              <a:t>Sử </a:t>
            </a:r>
            <a:r>
              <a:rPr sz="2100" spc="-5" dirty="0">
                <a:latin typeface="Arial"/>
                <a:cs typeface="Arial"/>
              </a:rPr>
              <a:t>dụng </a:t>
            </a:r>
            <a:r>
              <a:rPr sz="2100" dirty="0">
                <a:latin typeface="Arial"/>
                <a:cs typeface="Arial"/>
              </a:rPr>
              <a:t>cân </a:t>
            </a:r>
            <a:r>
              <a:rPr sz="2100" spc="-5" dirty="0">
                <a:latin typeface="Arial"/>
                <a:cs typeface="Arial"/>
              </a:rPr>
              <a:t>điện </a:t>
            </a:r>
            <a:r>
              <a:rPr sz="2100" dirty="0">
                <a:latin typeface="Arial"/>
                <a:cs typeface="Arial"/>
              </a:rPr>
              <a:t>tử </a:t>
            </a:r>
            <a:r>
              <a:rPr sz="2100" spc="-5" dirty="0">
                <a:latin typeface="Arial"/>
                <a:cs typeface="Arial"/>
              </a:rPr>
              <a:t>hoặc </a:t>
            </a:r>
            <a:r>
              <a:rPr sz="2100" dirty="0">
                <a:latin typeface="Arial"/>
                <a:cs typeface="Arial"/>
              </a:rPr>
              <a:t>cân </a:t>
            </a:r>
            <a:r>
              <a:rPr sz="2100" spc="-5" dirty="0">
                <a:latin typeface="Arial"/>
                <a:cs typeface="Arial"/>
              </a:rPr>
              <a:t>đồng hồ </a:t>
            </a:r>
            <a:r>
              <a:rPr sz="2100" dirty="0">
                <a:latin typeface="Arial"/>
                <a:cs typeface="Arial"/>
              </a:rPr>
              <a:t>sai</a:t>
            </a:r>
            <a:r>
              <a:rPr sz="2100" spc="-130" dirty="0">
                <a:latin typeface="Arial"/>
                <a:cs typeface="Arial"/>
              </a:rPr>
              <a:t> </a:t>
            </a:r>
            <a:r>
              <a:rPr sz="2100" dirty="0">
                <a:latin typeface="Arial"/>
                <a:cs typeface="Arial"/>
              </a:rPr>
              <a:t>số</a:t>
            </a:r>
            <a:endParaRPr sz="2100">
              <a:latin typeface="Arial"/>
              <a:cs typeface="Arial"/>
            </a:endParaRPr>
          </a:p>
          <a:p>
            <a:pPr marL="184785">
              <a:lnSpc>
                <a:spcPct val="100000"/>
              </a:lnSpc>
              <a:spcBef>
                <a:spcPts val="505"/>
              </a:spcBef>
            </a:pPr>
            <a:r>
              <a:rPr sz="2100" spc="-5" dirty="0">
                <a:latin typeface="Arial"/>
                <a:cs typeface="Arial"/>
              </a:rPr>
              <a:t>100g.</a:t>
            </a:r>
            <a:endParaRPr sz="2100">
              <a:latin typeface="Arial"/>
              <a:cs typeface="Arial"/>
            </a:endParaRPr>
          </a:p>
          <a:p>
            <a:pPr marL="184785" indent="-172720">
              <a:lnSpc>
                <a:spcPct val="100000"/>
              </a:lnSpc>
              <a:spcBef>
                <a:spcPts val="1310"/>
              </a:spcBef>
              <a:buChar char="•"/>
              <a:tabLst>
                <a:tab pos="185420" algn="l"/>
              </a:tabLst>
            </a:pPr>
            <a:r>
              <a:rPr sz="2100" dirty="0">
                <a:latin typeface="Arial"/>
                <a:cs typeface="Arial"/>
              </a:rPr>
              <a:t>Kiểm tra cân trước khi sử</a:t>
            </a:r>
            <a:r>
              <a:rPr sz="2100" spc="-40" dirty="0">
                <a:latin typeface="Arial"/>
                <a:cs typeface="Arial"/>
              </a:rPr>
              <a:t> </a:t>
            </a:r>
            <a:r>
              <a:rPr sz="2100" spc="-10" dirty="0">
                <a:latin typeface="Arial"/>
                <a:cs typeface="Arial"/>
              </a:rPr>
              <a:t>dụng.</a:t>
            </a:r>
            <a:endParaRPr sz="2100">
              <a:latin typeface="Arial"/>
              <a:cs typeface="Arial"/>
            </a:endParaRPr>
          </a:p>
          <a:p>
            <a:pPr marL="184785" indent="-172720">
              <a:lnSpc>
                <a:spcPct val="100000"/>
              </a:lnSpc>
              <a:spcBef>
                <a:spcPts val="1295"/>
              </a:spcBef>
              <a:buChar char="•"/>
              <a:tabLst>
                <a:tab pos="185420" algn="l"/>
              </a:tabLst>
            </a:pPr>
            <a:r>
              <a:rPr sz="2100" spc="-10" dirty="0">
                <a:latin typeface="Arial"/>
                <a:cs typeface="Arial"/>
              </a:rPr>
              <a:t>Đặt </a:t>
            </a:r>
            <a:r>
              <a:rPr sz="2100" dirty="0">
                <a:latin typeface="Arial"/>
                <a:cs typeface="Arial"/>
              </a:rPr>
              <a:t>cân trên </a:t>
            </a:r>
            <a:r>
              <a:rPr sz="2100" spc="-5" dirty="0">
                <a:latin typeface="Arial"/>
                <a:cs typeface="Arial"/>
              </a:rPr>
              <a:t>nền </a:t>
            </a:r>
            <a:r>
              <a:rPr sz="2100" spc="-10" dirty="0">
                <a:latin typeface="Arial"/>
                <a:cs typeface="Arial"/>
              </a:rPr>
              <a:t>phẳng, </a:t>
            </a:r>
            <a:r>
              <a:rPr sz="2100" spc="-5" dirty="0">
                <a:latin typeface="Arial"/>
                <a:cs typeface="Arial"/>
              </a:rPr>
              <a:t>cứng và chắc chắn.</a:t>
            </a:r>
            <a:endParaRPr sz="2100">
              <a:latin typeface="Arial"/>
              <a:cs typeface="Arial"/>
            </a:endParaRPr>
          </a:p>
          <a:p>
            <a:pPr marL="184785" indent="-172720">
              <a:lnSpc>
                <a:spcPct val="100000"/>
              </a:lnSpc>
              <a:spcBef>
                <a:spcPts val="1310"/>
              </a:spcBef>
              <a:buChar char="•"/>
              <a:tabLst>
                <a:tab pos="185420" algn="l"/>
              </a:tabLst>
            </a:pPr>
            <a:r>
              <a:rPr sz="2100" dirty="0">
                <a:latin typeface="Arial"/>
                <a:cs typeface="Arial"/>
              </a:rPr>
              <a:t>Giữ </a:t>
            </a:r>
            <a:r>
              <a:rPr sz="2100" spc="-5" dirty="0">
                <a:latin typeface="Arial"/>
                <a:cs typeface="Arial"/>
              </a:rPr>
              <a:t>gìn </a:t>
            </a:r>
            <a:r>
              <a:rPr sz="2100" dirty="0">
                <a:latin typeface="Arial"/>
                <a:cs typeface="Arial"/>
              </a:rPr>
              <a:t>cân cẩn</a:t>
            </a:r>
            <a:r>
              <a:rPr sz="2100" spc="-25" dirty="0">
                <a:latin typeface="Arial"/>
                <a:cs typeface="Arial"/>
              </a:rPr>
              <a:t> </a:t>
            </a:r>
            <a:r>
              <a:rPr sz="2100" spc="-5" dirty="0">
                <a:latin typeface="Arial"/>
                <a:cs typeface="Arial"/>
              </a:rPr>
              <a:t>thận.</a:t>
            </a:r>
            <a:endParaRPr sz="2100">
              <a:latin typeface="Arial"/>
              <a:cs typeface="Arial"/>
            </a:endParaRPr>
          </a:p>
          <a:p>
            <a:pPr marL="184785" indent="-172720">
              <a:lnSpc>
                <a:spcPct val="100000"/>
              </a:lnSpc>
              <a:spcBef>
                <a:spcPts val="1305"/>
              </a:spcBef>
              <a:buChar char="•"/>
              <a:tabLst>
                <a:tab pos="185420" algn="l"/>
              </a:tabLst>
            </a:pPr>
            <a:r>
              <a:rPr sz="2100" dirty="0">
                <a:latin typeface="Arial"/>
                <a:cs typeface="Arial"/>
              </a:rPr>
              <a:t>Mặt cân </a:t>
            </a:r>
            <a:r>
              <a:rPr sz="2100" spc="-5" dirty="0">
                <a:latin typeface="Arial"/>
                <a:cs typeface="Arial"/>
              </a:rPr>
              <a:t>hướng </a:t>
            </a:r>
            <a:r>
              <a:rPr sz="2100" dirty="0">
                <a:latin typeface="Arial"/>
                <a:cs typeface="Arial"/>
              </a:rPr>
              <a:t>ra </a:t>
            </a:r>
            <a:r>
              <a:rPr sz="2100" spc="-5" dirty="0">
                <a:latin typeface="Arial"/>
                <a:cs typeface="Arial"/>
              </a:rPr>
              <a:t>nơi </a:t>
            </a:r>
            <a:r>
              <a:rPr sz="2100" dirty="0">
                <a:latin typeface="Arial"/>
                <a:cs typeface="Arial"/>
              </a:rPr>
              <a:t>sáng </a:t>
            </a:r>
            <a:r>
              <a:rPr sz="2100" spc="-5" dirty="0">
                <a:latin typeface="Arial"/>
                <a:cs typeface="Arial"/>
              </a:rPr>
              <a:t>để dễ</a:t>
            </a:r>
            <a:r>
              <a:rPr sz="2100" spc="-90" dirty="0">
                <a:latin typeface="Arial"/>
                <a:cs typeface="Arial"/>
              </a:rPr>
              <a:t> </a:t>
            </a:r>
            <a:r>
              <a:rPr sz="2100" spc="-5" dirty="0">
                <a:latin typeface="Arial"/>
                <a:cs typeface="Arial"/>
              </a:rPr>
              <a:t>đọc.</a:t>
            </a:r>
            <a:endParaRPr sz="2100">
              <a:latin typeface="Arial"/>
              <a:cs typeface="Arial"/>
            </a:endParaRPr>
          </a:p>
          <a:p>
            <a:pPr marL="184785" marR="5080" indent="-172720">
              <a:lnSpc>
                <a:spcPct val="120000"/>
              </a:lnSpc>
              <a:spcBef>
                <a:spcPts val="795"/>
              </a:spcBef>
              <a:buChar char="•"/>
              <a:tabLst>
                <a:tab pos="185420" algn="l"/>
              </a:tabLst>
            </a:pPr>
            <a:r>
              <a:rPr sz="2100" spc="-5" dirty="0">
                <a:latin typeface="Arial"/>
                <a:cs typeface="Arial"/>
              </a:rPr>
              <a:t>HS </a:t>
            </a:r>
            <a:r>
              <a:rPr sz="2100" dirty="0">
                <a:latin typeface="Arial"/>
                <a:cs typeface="Arial"/>
              </a:rPr>
              <a:t>mặc </a:t>
            </a:r>
            <a:r>
              <a:rPr sz="2100" spc="-10" dirty="0">
                <a:latin typeface="Arial"/>
                <a:cs typeface="Arial"/>
              </a:rPr>
              <a:t>quần </a:t>
            </a:r>
            <a:r>
              <a:rPr sz="2100" spc="-5" dirty="0">
                <a:latin typeface="Arial"/>
                <a:cs typeface="Arial"/>
              </a:rPr>
              <a:t>áo nhẹ, </a:t>
            </a:r>
            <a:r>
              <a:rPr sz="2100" dirty="0">
                <a:latin typeface="Arial"/>
                <a:cs typeface="Arial"/>
              </a:rPr>
              <a:t>không mang </a:t>
            </a:r>
            <a:r>
              <a:rPr sz="2100" spc="-5" dirty="0">
                <a:latin typeface="Arial"/>
                <a:cs typeface="Arial"/>
              </a:rPr>
              <a:t>giày dép,</a:t>
            </a:r>
            <a:r>
              <a:rPr sz="2100" spc="-105" dirty="0">
                <a:latin typeface="Arial"/>
                <a:cs typeface="Arial"/>
              </a:rPr>
              <a:t> </a:t>
            </a:r>
            <a:r>
              <a:rPr sz="2100" spc="-5" dirty="0">
                <a:latin typeface="Arial"/>
                <a:cs typeface="Arial"/>
              </a:rPr>
              <a:t>không  </a:t>
            </a:r>
            <a:r>
              <a:rPr sz="2100" dirty="0">
                <a:latin typeface="Arial"/>
                <a:cs typeface="Arial"/>
              </a:rPr>
              <a:t>cầm </a:t>
            </a:r>
            <a:r>
              <a:rPr sz="2100" spc="-5" dirty="0">
                <a:latin typeface="Arial"/>
                <a:cs typeface="Arial"/>
              </a:rPr>
              <a:t>đồ ăn/ đồ </a:t>
            </a:r>
            <a:r>
              <a:rPr sz="2100" dirty="0">
                <a:latin typeface="Arial"/>
                <a:cs typeface="Arial"/>
              </a:rPr>
              <a:t>chơi khi</a:t>
            </a:r>
            <a:r>
              <a:rPr sz="2100" spc="-40" dirty="0">
                <a:latin typeface="Arial"/>
                <a:cs typeface="Arial"/>
              </a:rPr>
              <a:t> </a:t>
            </a:r>
            <a:r>
              <a:rPr sz="2100" dirty="0">
                <a:latin typeface="Arial"/>
                <a:cs typeface="Arial"/>
              </a:rPr>
              <a:t>cân.</a:t>
            </a:r>
            <a:endParaRPr sz="2100">
              <a:latin typeface="Arial"/>
              <a:cs typeface="Arial"/>
            </a:endParaRPr>
          </a:p>
          <a:p>
            <a:pPr marL="184785" indent="-172720">
              <a:lnSpc>
                <a:spcPct val="100000"/>
              </a:lnSpc>
              <a:spcBef>
                <a:spcPts val="1310"/>
              </a:spcBef>
              <a:buChar char="•"/>
              <a:tabLst>
                <a:tab pos="185420" algn="l"/>
              </a:tabLst>
            </a:pPr>
            <a:r>
              <a:rPr sz="2100" spc="-5" dirty="0">
                <a:latin typeface="Arial"/>
                <a:cs typeface="Arial"/>
              </a:rPr>
              <a:t>Đứng yên, </a:t>
            </a:r>
            <a:r>
              <a:rPr sz="2100" dirty="0">
                <a:latin typeface="Arial"/>
                <a:cs typeface="Arial"/>
              </a:rPr>
              <a:t>2 chân </a:t>
            </a:r>
            <a:r>
              <a:rPr sz="2100" spc="-5" dirty="0">
                <a:latin typeface="Arial"/>
                <a:cs typeface="Arial"/>
              </a:rPr>
              <a:t>giữa </a:t>
            </a:r>
            <a:r>
              <a:rPr sz="2100" dirty="0">
                <a:latin typeface="Arial"/>
                <a:cs typeface="Arial"/>
              </a:rPr>
              <a:t>cân, mắt </a:t>
            </a:r>
            <a:r>
              <a:rPr sz="2100" spc="-5" dirty="0">
                <a:latin typeface="Arial"/>
                <a:cs typeface="Arial"/>
              </a:rPr>
              <a:t>nhìn</a:t>
            </a:r>
            <a:r>
              <a:rPr sz="2100" spc="-70" dirty="0">
                <a:latin typeface="Arial"/>
                <a:cs typeface="Arial"/>
              </a:rPr>
              <a:t> </a:t>
            </a:r>
            <a:r>
              <a:rPr sz="2100" spc="-5" dirty="0">
                <a:latin typeface="Arial"/>
                <a:cs typeface="Arial"/>
              </a:rPr>
              <a:t>thẳng.</a:t>
            </a:r>
            <a:endParaRPr sz="2100">
              <a:latin typeface="Arial"/>
              <a:cs typeface="Arial"/>
            </a:endParaRPr>
          </a:p>
          <a:p>
            <a:pPr marL="184785" indent="-172720">
              <a:lnSpc>
                <a:spcPct val="100000"/>
              </a:lnSpc>
              <a:spcBef>
                <a:spcPts val="1310"/>
              </a:spcBef>
              <a:buChar char="•"/>
              <a:tabLst>
                <a:tab pos="185420" algn="l"/>
              </a:tabLst>
            </a:pPr>
            <a:r>
              <a:rPr sz="2100" dirty="0">
                <a:latin typeface="Arial"/>
                <a:cs typeface="Arial"/>
              </a:rPr>
              <a:t>Ghi số cân </a:t>
            </a:r>
            <a:r>
              <a:rPr sz="2100" spc="-5" dirty="0">
                <a:latin typeface="Arial"/>
                <a:cs typeface="Arial"/>
              </a:rPr>
              <a:t>nặng </a:t>
            </a:r>
            <a:r>
              <a:rPr sz="2100" dirty="0">
                <a:latin typeface="Arial"/>
                <a:cs typeface="Arial"/>
              </a:rPr>
              <a:t>tính </a:t>
            </a:r>
            <a:r>
              <a:rPr sz="2100" spc="-5" dirty="0">
                <a:latin typeface="Arial"/>
                <a:cs typeface="Arial"/>
              </a:rPr>
              <a:t>bằng </a:t>
            </a:r>
            <a:r>
              <a:rPr sz="2100" dirty="0">
                <a:latin typeface="Arial"/>
                <a:cs typeface="Arial"/>
              </a:rPr>
              <a:t>kg với 1 số</a:t>
            </a:r>
            <a:r>
              <a:rPr sz="2100" spc="-110" dirty="0">
                <a:latin typeface="Arial"/>
                <a:cs typeface="Arial"/>
              </a:rPr>
              <a:t> </a:t>
            </a:r>
            <a:r>
              <a:rPr sz="2100" spc="-5" dirty="0">
                <a:latin typeface="Arial"/>
                <a:cs typeface="Arial"/>
              </a:rPr>
              <a:t>lẻ.</a:t>
            </a:r>
            <a:endParaRPr sz="2100">
              <a:latin typeface="Arial"/>
              <a:cs typeface="Arial"/>
            </a:endParaRPr>
          </a:p>
        </p:txBody>
      </p:sp>
      <p:sp>
        <p:nvSpPr>
          <p:cNvPr id="4" name="object 4"/>
          <p:cNvSpPr/>
          <p:nvPr/>
        </p:nvSpPr>
        <p:spPr>
          <a:xfrm>
            <a:off x="7010400" y="1508838"/>
            <a:ext cx="1402079" cy="467707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308228"/>
            <a:ext cx="4515485"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0000"/>
                </a:solidFill>
              </a:rPr>
              <a:t>ĐO CHIỀU </a:t>
            </a:r>
            <a:r>
              <a:rPr sz="3300" dirty="0">
                <a:solidFill>
                  <a:srgbClr val="FF0000"/>
                </a:solidFill>
              </a:rPr>
              <a:t>CAO</a:t>
            </a:r>
            <a:r>
              <a:rPr sz="3300" spc="-95" dirty="0">
                <a:solidFill>
                  <a:srgbClr val="FF0000"/>
                </a:solidFill>
              </a:rPr>
              <a:t> </a:t>
            </a:r>
            <a:r>
              <a:rPr sz="3300" spc="-5" dirty="0">
                <a:solidFill>
                  <a:srgbClr val="FF0000"/>
                </a:solidFill>
              </a:rPr>
              <a:t>ĐỨNG</a:t>
            </a:r>
            <a:endParaRPr sz="3300"/>
          </a:p>
        </p:txBody>
      </p:sp>
      <p:sp>
        <p:nvSpPr>
          <p:cNvPr id="3" name="object 3"/>
          <p:cNvSpPr txBox="1"/>
          <p:nvPr/>
        </p:nvSpPr>
        <p:spPr>
          <a:xfrm>
            <a:off x="3889375" y="1699386"/>
            <a:ext cx="5017770" cy="4016375"/>
          </a:xfrm>
          <a:prstGeom prst="rect">
            <a:avLst/>
          </a:prstGeom>
        </p:spPr>
        <p:txBody>
          <a:bodyPr vert="horz" wrap="square" lIns="0" tIns="12700" rIns="0" bIns="0" rtlCol="0">
            <a:spAutoFit/>
          </a:bodyPr>
          <a:lstStyle/>
          <a:p>
            <a:pPr marL="184785" indent="-172720">
              <a:lnSpc>
                <a:spcPct val="100000"/>
              </a:lnSpc>
              <a:spcBef>
                <a:spcPts val="100"/>
              </a:spcBef>
              <a:buChar char="•"/>
              <a:tabLst>
                <a:tab pos="185420" algn="l"/>
              </a:tabLst>
            </a:pPr>
            <a:r>
              <a:rPr sz="2100" spc="-25" dirty="0">
                <a:latin typeface="Arial"/>
                <a:cs typeface="Arial"/>
              </a:rPr>
              <a:t>Trẻ </a:t>
            </a:r>
            <a:r>
              <a:rPr sz="2100" dirty="0">
                <a:latin typeface="Symbol"/>
                <a:cs typeface="Symbol"/>
              </a:rPr>
              <a:t></a:t>
            </a:r>
            <a:r>
              <a:rPr sz="2100" dirty="0">
                <a:latin typeface="Times New Roman"/>
                <a:cs typeface="Times New Roman"/>
              </a:rPr>
              <a:t> </a:t>
            </a:r>
            <a:r>
              <a:rPr sz="2100" dirty="0">
                <a:latin typeface="Arial"/>
                <a:cs typeface="Arial"/>
              </a:rPr>
              <a:t>2 tuổi &amp; </a:t>
            </a:r>
            <a:r>
              <a:rPr sz="2100" spc="-5" dirty="0">
                <a:latin typeface="Arial"/>
                <a:cs typeface="Arial"/>
              </a:rPr>
              <a:t>người</a:t>
            </a:r>
            <a:r>
              <a:rPr sz="2100" spc="35" dirty="0">
                <a:latin typeface="Arial"/>
                <a:cs typeface="Arial"/>
              </a:rPr>
              <a:t> </a:t>
            </a:r>
            <a:r>
              <a:rPr sz="2100" spc="-5" dirty="0">
                <a:latin typeface="Arial"/>
                <a:cs typeface="Arial"/>
              </a:rPr>
              <a:t>lớn.</a:t>
            </a:r>
            <a:endParaRPr sz="2100">
              <a:latin typeface="Arial"/>
              <a:cs typeface="Arial"/>
            </a:endParaRPr>
          </a:p>
          <a:p>
            <a:pPr>
              <a:lnSpc>
                <a:spcPct val="100000"/>
              </a:lnSpc>
              <a:spcBef>
                <a:spcPts val="25"/>
              </a:spcBef>
              <a:buFont typeface="Arial"/>
              <a:buChar char="•"/>
            </a:pPr>
            <a:endParaRPr sz="2200">
              <a:latin typeface="Arial"/>
              <a:cs typeface="Arial"/>
            </a:endParaRPr>
          </a:p>
          <a:p>
            <a:pPr marL="184785" indent="-172720">
              <a:lnSpc>
                <a:spcPct val="100000"/>
              </a:lnSpc>
              <a:buChar char="•"/>
              <a:tabLst>
                <a:tab pos="185420" algn="l"/>
              </a:tabLst>
            </a:pPr>
            <a:r>
              <a:rPr sz="2100" dirty="0">
                <a:latin typeface="Arial"/>
                <a:cs typeface="Arial"/>
              </a:rPr>
              <a:t>Bỏ </a:t>
            </a:r>
            <a:r>
              <a:rPr sz="2100" spc="-5" dirty="0">
                <a:latin typeface="Arial"/>
                <a:cs typeface="Arial"/>
              </a:rPr>
              <a:t>nón, giày dép, búi tóc </a:t>
            </a:r>
            <a:r>
              <a:rPr sz="2100" spc="-10" dirty="0">
                <a:latin typeface="Arial"/>
                <a:cs typeface="Arial"/>
              </a:rPr>
              <a:t>(nếu</a:t>
            </a:r>
            <a:r>
              <a:rPr sz="2100" spc="-40" dirty="0">
                <a:latin typeface="Arial"/>
                <a:cs typeface="Arial"/>
              </a:rPr>
              <a:t> </a:t>
            </a:r>
            <a:r>
              <a:rPr sz="2100" spc="-5" dirty="0">
                <a:latin typeface="Arial"/>
                <a:cs typeface="Arial"/>
              </a:rPr>
              <a:t>có)</a:t>
            </a:r>
            <a:endParaRPr sz="2100">
              <a:latin typeface="Arial"/>
              <a:cs typeface="Arial"/>
            </a:endParaRPr>
          </a:p>
          <a:p>
            <a:pPr>
              <a:lnSpc>
                <a:spcPct val="100000"/>
              </a:lnSpc>
              <a:spcBef>
                <a:spcPts val="40"/>
              </a:spcBef>
              <a:buFont typeface="Arial"/>
              <a:buChar char="•"/>
            </a:pPr>
            <a:endParaRPr sz="2200">
              <a:latin typeface="Arial"/>
              <a:cs typeface="Arial"/>
            </a:endParaRPr>
          </a:p>
          <a:p>
            <a:pPr marL="184785" indent="-172720">
              <a:lnSpc>
                <a:spcPct val="100000"/>
              </a:lnSpc>
              <a:buChar char="•"/>
              <a:tabLst>
                <a:tab pos="185420" algn="l"/>
              </a:tabLst>
            </a:pPr>
            <a:r>
              <a:rPr sz="2100" dirty="0">
                <a:latin typeface="Arial"/>
                <a:cs typeface="Arial"/>
              </a:rPr>
              <a:t>Gối </a:t>
            </a:r>
            <a:r>
              <a:rPr sz="2100" spc="-5" dirty="0">
                <a:latin typeface="Arial"/>
                <a:cs typeface="Arial"/>
              </a:rPr>
              <a:t>thẳng, đứng dựa</a:t>
            </a:r>
            <a:r>
              <a:rPr sz="2100" spc="-35" dirty="0">
                <a:latin typeface="Arial"/>
                <a:cs typeface="Arial"/>
              </a:rPr>
              <a:t> </a:t>
            </a:r>
            <a:r>
              <a:rPr sz="2100" spc="-5" dirty="0">
                <a:latin typeface="Arial"/>
                <a:cs typeface="Arial"/>
              </a:rPr>
              <a:t>tường</a:t>
            </a:r>
            <a:endParaRPr sz="2100">
              <a:latin typeface="Arial"/>
              <a:cs typeface="Arial"/>
            </a:endParaRPr>
          </a:p>
          <a:p>
            <a:pPr marL="184785" marR="5080" indent="-172720">
              <a:lnSpc>
                <a:spcPct val="170100"/>
              </a:lnSpc>
              <a:spcBef>
                <a:spcPts val="800"/>
              </a:spcBef>
              <a:buChar char="•"/>
              <a:tabLst>
                <a:tab pos="185420" algn="l"/>
              </a:tabLst>
            </a:pPr>
            <a:r>
              <a:rPr sz="2100" dirty="0">
                <a:latin typeface="Arial"/>
                <a:cs typeface="Arial"/>
              </a:rPr>
              <a:t>5 </a:t>
            </a:r>
            <a:r>
              <a:rPr sz="2100" spc="-5" dirty="0">
                <a:latin typeface="Arial"/>
                <a:cs typeface="Arial"/>
              </a:rPr>
              <a:t>điểm </a:t>
            </a:r>
            <a:r>
              <a:rPr sz="2100" dirty="0">
                <a:latin typeface="Arial"/>
                <a:cs typeface="Arial"/>
              </a:rPr>
              <a:t>chạm tường: sau </a:t>
            </a:r>
            <a:r>
              <a:rPr sz="2100" spc="-45" dirty="0">
                <a:latin typeface="Arial"/>
                <a:cs typeface="Arial"/>
              </a:rPr>
              <a:t>gáy, </a:t>
            </a:r>
            <a:r>
              <a:rPr sz="2100" dirty="0">
                <a:latin typeface="Arial"/>
                <a:cs typeface="Arial"/>
              </a:rPr>
              <a:t>sau </a:t>
            </a:r>
            <a:r>
              <a:rPr sz="2100" spc="-5" dirty="0">
                <a:latin typeface="Arial"/>
                <a:cs typeface="Arial"/>
              </a:rPr>
              <a:t>bả</a:t>
            </a:r>
            <a:r>
              <a:rPr sz="2100" spc="-100" dirty="0">
                <a:latin typeface="Arial"/>
                <a:cs typeface="Arial"/>
              </a:rPr>
              <a:t> </a:t>
            </a:r>
            <a:r>
              <a:rPr sz="2100" dirty="0">
                <a:latin typeface="Arial"/>
                <a:cs typeface="Arial"/>
              </a:rPr>
              <a:t>vai,  </a:t>
            </a:r>
            <a:r>
              <a:rPr sz="2100" spc="-5" dirty="0">
                <a:latin typeface="Arial"/>
                <a:cs typeface="Arial"/>
              </a:rPr>
              <a:t>mông, bắp chân, gót </a:t>
            </a:r>
            <a:r>
              <a:rPr sz="2100" dirty="0">
                <a:latin typeface="Arial"/>
                <a:cs typeface="Arial"/>
              </a:rPr>
              <a:t>chân. Mắt </a:t>
            </a:r>
            <a:r>
              <a:rPr sz="2100" spc="-10" dirty="0">
                <a:latin typeface="Arial"/>
                <a:cs typeface="Arial"/>
              </a:rPr>
              <a:t>nhìn  </a:t>
            </a:r>
            <a:r>
              <a:rPr sz="2100" spc="-5" dirty="0">
                <a:latin typeface="Arial"/>
                <a:cs typeface="Arial"/>
              </a:rPr>
              <a:t>thẳng.</a:t>
            </a:r>
            <a:endParaRPr sz="2100">
              <a:latin typeface="Arial"/>
              <a:cs typeface="Arial"/>
            </a:endParaRPr>
          </a:p>
          <a:p>
            <a:pPr>
              <a:lnSpc>
                <a:spcPct val="100000"/>
              </a:lnSpc>
              <a:spcBef>
                <a:spcPts val="25"/>
              </a:spcBef>
              <a:buFont typeface="Arial"/>
              <a:buChar char="•"/>
            </a:pPr>
            <a:endParaRPr sz="2200">
              <a:latin typeface="Arial"/>
              <a:cs typeface="Arial"/>
            </a:endParaRPr>
          </a:p>
          <a:p>
            <a:pPr marL="184785" indent="-172720">
              <a:lnSpc>
                <a:spcPct val="100000"/>
              </a:lnSpc>
              <a:buChar char="•"/>
              <a:tabLst>
                <a:tab pos="185420" algn="l"/>
              </a:tabLst>
            </a:pPr>
            <a:r>
              <a:rPr sz="2100" spc="-5" dirty="0">
                <a:latin typeface="Arial"/>
                <a:cs typeface="Arial"/>
              </a:rPr>
              <a:t>Ghi </a:t>
            </a:r>
            <a:r>
              <a:rPr sz="2100" dirty="0">
                <a:latin typeface="Arial"/>
                <a:cs typeface="Arial"/>
              </a:rPr>
              <a:t>kết </a:t>
            </a:r>
            <a:r>
              <a:rPr sz="2100" spc="-10" dirty="0">
                <a:latin typeface="Arial"/>
                <a:cs typeface="Arial"/>
              </a:rPr>
              <a:t>quả </a:t>
            </a:r>
            <a:r>
              <a:rPr sz="2100" dirty="0">
                <a:latin typeface="Arial"/>
                <a:cs typeface="Arial"/>
              </a:rPr>
              <a:t>(cm) </a:t>
            </a:r>
            <a:r>
              <a:rPr sz="2100" spc="-5" dirty="0">
                <a:latin typeface="Arial"/>
                <a:cs typeface="Arial"/>
              </a:rPr>
              <a:t>với </a:t>
            </a:r>
            <a:r>
              <a:rPr sz="2100" dirty="0">
                <a:latin typeface="Arial"/>
                <a:cs typeface="Arial"/>
              </a:rPr>
              <a:t>1 số</a:t>
            </a:r>
            <a:r>
              <a:rPr sz="2100" spc="-25" dirty="0">
                <a:latin typeface="Arial"/>
                <a:cs typeface="Arial"/>
              </a:rPr>
              <a:t> </a:t>
            </a:r>
            <a:r>
              <a:rPr sz="2100" spc="-5" dirty="0">
                <a:latin typeface="Arial"/>
                <a:cs typeface="Arial"/>
              </a:rPr>
              <a:t>lẻ.</a:t>
            </a:r>
            <a:endParaRPr sz="2100">
              <a:latin typeface="Arial"/>
              <a:cs typeface="Arial"/>
            </a:endParaRPr>
          </a:p>
        </p:txBody>
      </p:sp>
      <p:sp>
        <p:nvSpPr>
          <p:cNvPr id="4" name="object 4"/>
          <p:cNvSpPr/>
          <p:nvPr/>
        </p:nvSpPr>
        <p:spPr>
          <a:xfrm>
            <a:off x="480673" y="1740533"/>
            <a:ext cx="3098171" cy="429968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8522" y="152398"/>
            <a:ext cx="6456277" cy="65958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96926"/>
            <a:ext cx="587756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0000"/>
                </a:solidFill>
              </a:rPr>
              <a:t>ĐÁNH GIÁ </a:t>
            </a:r>
            <a:r>
              <a:rPr sz="3000" dirty="0">
                <a:solidFill>
                  <a:srgbClr val="FF0000"/>
                </a:solidFill>
              </a:rPr>
              <a:t>TTDD TRẺ 0 &lt; 5</a:t>
            </a:r>
            <a:r>
              <a:rPr sz="3000" spc="-105" dirty="0">
                <a:solidFill>
                  <a:srgbClr val="FF0000"/>
                </a:solidFill>
              </a:rPr>
              <a:t> </a:t>
            </a:r>
            <a:r>
              <a:rPr sz="3000" spc="-5" dirty="0">
                <a:solidFill>
                  <a:srgbClr val="FF0000"/>
                </a:solidFill>
              </a:rPr>
              <a:t>TUỔI</a:t>
            </a:r>
            <a:endParaRPr sz="3000"/>
          </a:p>
        </p:txBody>
      </p:sp>
      <p:sp>
        <p:nvSpPr>
          <p:cNvPr id="3" name="object 3"/>
          <p:cNvSpPr txBox="1"/>
          <p:nvPr/>
        </p:nvSpPr>
        <p:spPr>
          <a:xfrm>
            <a:off x="841044" y="1719199"/>
            <a:ext cx="7182484" cy="3592195"/>
          </a:xfrm>
          <a:prstGeom prst="rect">
            <a:avLst/>
          </a:prstGeom>
        </p:spPr>
        <p:txBody>
          <a:bodyPr vert="horz" wrap="square" lIns="0" tIns="12700" rIns="0" bIns="0" rtlCol="0">
            <a:spAutoFit/>
          </a:bodyPr>
          <a:lstStyle/>
          <a:p>
            <a:pPr marL="184785" marR="5080" indent="-172720">
              <a:lnSpc>
                <a:spcPct val="150000"/>
              </a:lnSpc>
              <a:spcBef>
                <a:spcPts val="100"/>
              </a:spcBef>
              <a:buChar char="•"/>
              <a:tabLst>
                <a:tab pos="185420" algn="l"/>
              </a:tabLst>
            </a:pPr>
            <a:r>
              <a:rPr sz="2100" dirty="0">
                <a:latin typeface="Arial"/>
                <a:cs typeface="Arial"/>
              </a:rPr>
              <a:t>Sử </a:t>
            </a:r>
            <a:r>
              <a:rPr sz="2100" spc="-10" dirty="0">
                <a:latin typeface="Arial"/>
                <a:cs typeface="Arial"/>
              </a:rPr>
              <a:t>dụng </a:t>
            </a:r>
            <a:r>
              <a:rPr sz="2100" dirty="0">
                <a:latin typeface="Arial"/>
                <a:cs typeface="Arial"/>
              </a:rPr>
              <a:t>chỉ số </a:t>
            </a:r>
            <a:r>
              <a:rPr sz="2100" spc="-5" dirty="0">
                <a:latin typeface="Arial"/>
                <a:cs typeface="Arial"/>
              </a:rPr>
              <a:t>Z-score (đơn vị độ lệch </a:t>
            </a:r>
            <a:r>
              <a:rPr sz="2100" spc="-10" dirty="0">
                <a:latin typeface="Arial"/>
                <a:cs typeface="Arial"/>
              </a:rPr>
              <a:t>chuẩn) </a:t>
            </a:r>
            <a:r>
              <a:rPr sz="2100" dirty="0">
                <a:latin typeface="Arial"/>
                <a:cs typeface="Arial"/>
              </a:rPr>
              <a:t>của 3 </a:t>
            </a:r>
            <a:r>
              <a:rPr sz="2100" spc="-5" dirty="0">
                <a:latin typeface="Arial"/>
                <a:cs typeface="Arial"/>
              </a:rPr>
              <a:t>chỉ </a:t>
            </a:r>
            <a:r>
              <a:rPr sz="2100" dirty="0">
                <a:latin typeface="Arial"/>
                <a:cs typeface="Arial"/>
              </a:rPr>
              <a:t>số  </a:t>
            </a:r>
            <a:r>
              <a:rPr sz="2100" spc="-5" dirty="0">
                <a:latin typeface="Arial"/>
                <a:cs typeface="Arial"/>
              </a:rPr>
              <a:t>để </a:t>
            </a:r>
            <a:r>
              <a:rPr sz="2100" dirty="0">
                <a:latin typeface="Arial"/>
                <a:cs typeface="Arial"/>
              </a:rPr>
              <a:t>xác </a:t>
            </a:r>
            <a:r>
              <a:rPr sz="2100" spc="-5" dirty="0">
                <a:latin typeface="Arial"/>
                <a:cs typeface="Arial"/>
              </a:rPr>
              <a:t>định ngưỡng </a:t>
            </a:r>
            <a:r>
              <a:rPr sz="2100" dirty="0">
                <a:latin typeface="Arial"/>
                <a:cs typeface="Arial"/>
              </a:rPr>
              <a:t>của</a:t>
            </a:r>
            <a:r>
              <a:rPr sz="2100" spc="-95" dirty="0">
                <a:latin typeface="Arial"/>
                <a:cs typeface="Arial"/>
              </a:rPr>
              <a:t> </a:t>
            </a:r>
            <a:r>
              <a:rPr sz="2100" dirty="0">
                <a:latin typeface="Arial"/>
                <a:cs typeface="Arial"/>
              </a:rPr>
              <a:t>TTDD.</a:t>
            </a:r>
            <a:endParaRPr sz="2100">
              <a:latin typeface="Arial"/>
              <a:cs typeface="Arial"/>
            </a:endParaRPr>
          </a:p>
          <a:p>
            <a:pPr marL="184785" indent="-172720">
              <a:lnSpc>
                <a:spcPct val="100000"/>
              </a:lnSpc>
              <a:spcBef>
                <a:spcPts val="1260"/>
              </a:spcBef>
              <a:buChar char="•"/>
              <a:tabLst>
                <a:tab pos="185420" algn="l"/>
              </a:tabLst>
            </a:pPr>
            <a:r>
              <a:rPr sz="2100" dirty="0">
                <a:latin typeface="Arial"/>
                <a:cs typeface="Arial"/>
              </a:rPr>
              <a:t>3 chỉ</a:t>
            </a:r>
            <a:r>
              <a:rPr sz="2100" spc="-15" dirty="0">
                <a:latin typeface="Arial"/>
                <a:cs typeface="Arial"/>
              </a:rPr>
              <a:t> </a:t>
            </a:r>
            <a:r>
              <a:rPr sz="2100" dirty="0">
                <a:latin typeface="Arial"/>
                <a:cs typeface="Arial"/>
              </a:rPr>
              <a:t>số:</a:t>
            </a:r>
            <a:endParaRPr sz="2100">
              <a:latin typeface="Arial"/>
              <a:cs typeface="Arial"/>
            </a:endParaRPr>
          </a:p>
          <a:p>
            <a:pPr marL="819785" lvl="1" indent="-534035">
              <a:lnSpc>
                <a:spcPct val="100000"/>
              </a:lnSpc>
              <a:spcBef>
                <a:spcPts val="1370"/>
              </a:spcBef>
              <a:buChar char="•"/>
              <a:tabLst>
                <a:tab pos="819785" algn="l"/>
                <a:tab pos="820419" algn="l"/>
              </a:tabLst>
            </a:pPr>
            <a:r>
              <a:rPr sz="2400" spc="-5" dirty="0">
                <a:latin typeface="Arial"/>
                <a:cs typeface="Arial"/>
              </a:rPr>
              <a:t>Cân nặng </a:t>
            </a:r>
            <a:r>
              <a:rPr sz="2400" dirty="0">
                <a:latin typeface="Arial"/>
                <a:cs typeface="Arial"/>
              </a:rPr>
              <a:t>theo </a:t>
            </a:r>
            <a:r>
              <a:rPr sz="2400" spc="-5" dirty="0">
                <a:latin typeface="Arial"/>
                <a:cs typeface="Arial"/>
              </a:rPr>
              <a:t>tuổi</a:t>
            </a:r>
            <a:r>
              <a:rPr sz="2400" spc="10" dirty="0">
                <a:latin typeface="Arial"/>
                <a:cs typeface="Arial"/>
              </a:rPr>
              <a:t> </a:t>
            </a:r>
            <a:r>
              <a:rPr sz="2400" spc="-5" dirty="0">
                <a:latin typeface="Arial"/>
                <a:cs typeface="Arial"/>
              </a:rPr>
              <a:t>(CN/T)</a:t>
            </a:r>
            <a:endParaRPr sz="2400">
              <a:latin typeface="Arial"/>
              <a:cs typeface="Arial"/>
            </a:endParaRPr>
          </a:p>
          <a:p>
            <a:pPr marL="819785" lvl="1" indent="-534035">
              <a:lnSpc>
                <a:spcPct val="100000"/>
              </a:lnSpc>
              <a:spcBef>
                <a:spcPts val="1440"/>
              </a:spcBef>
              <a:buChar char="•"/>
              <a:tabLst>
                <a:tab pos="819785" algn="l"/>
                <a:tab pos="820419" algn="l"/>
              </a:tabLst>
            </a:pPr>
            <a:r>
              <a:rPr sz="2400" spc="-5" dirty="0">
                <a:solidFill>
                  <a:srgbClr val="FF0000"/>
                </a:solidFill>
                <a:latin typeface="Arial"/>
                <a:cs typeface="Arial"/>
              </a:rPr>
              <a:t>Chiều </a:t>
            </a:r>
            <a:r>
              <a:rPr sz="2400" dirty="0">
                <a:solidFill>
                  <a:srgbClr val="FF0000"/>
                </a:solidFill>
                <a:latin typeface="Arial"/>
                <a:cs typeface="Arial"/>
              </a:rPr>
              <a:t>cao </a:t>
            </a:r>
            <a:r>
              <a:rPr sz="2400" spc="-5" dirty="0">
                <a:solidFill>
                  <a:srgbClr val="FF0000"/>
                </a:solidFill>
                <a:latin typeface="Arial"/>
                <a:cs typeface="Arial"/>
              </a:rPr>
              <a:t>theo </a:t>
            </a:r>
            <a:r>
              <a:rPr sz="2400" dirty="0">
                <a:solidFill>
                  <a:srgbClr val="FF0000"/>
                </a:solidFill>
                <a:latin typeface="Arial"/>
                <a:cs typeface="Arial"/>
              </a:rPr>
              <a:t>tuổi </a:t>
            </a:r>
            <a:r>
              <a:rPr sz="2400" spc="-5" dirty="0">
                <a:solidFill>
                  <a:srgbClr val="FF0000"/>
                </a:solidFill>
                <a:latin typeface="Arial"/>
                <a:cs typeface="Arial"/>
              </a:rPr>
              <a:t>(CC/T)</a:t>
            </a:r>
            <a:endParaRPr sz="2400">
              <a:latin typeface="Arial"/>
              <a:cs typeface="Arial"/>
            </a:endParaRPr>
          </a:p>
          <a:p>
            <a:pPr marL="819785" lvl="1" indent="-534035">
              <a:lnSpc>
                <a:spcPct val="100000"/>
              </a:lnSpc>
              <a:spcBef>
                <a:spcPts val="1440"/>
              </a:spcBef>
              <a:buChar char="•"/>
              <a:tabLst>
                <a:tab pos="819785" algn="l"/>
                <a:tab pos="820419" algn="l"/>
              </a:tabLst>
            </a:pPr>
            <a:r>
              <a:rPr sz="2400" spc="-5" dirty="0">
                <a:solidFill>
                  <a:srgbClr val="FF0000"/>
                </a:solidFill>
                <a:latin typeface="Arial"/>
                <a:cs typeface="Arial"/>
              </a:rPr>
              <a:t>Cân nặng </a:t>
            </a:r>
            <a:r>
              <a:rPr sz="2400" dirty="0">
                <a:solidFill>
                  <a:srgbClr val="FF0000"/>
                </a:solidFill>
                <a:latin typeface="Arial"/>
                <a:cs typeface="Arial"/>
              </a:rPr>
              <a:t>theo chiều cao</a:t>
            </a:r>
            <a:r>
              <a:rPr sz="2400" spc="20" dirty="0">
                <a:solidFill>
                  <a:srgbClr val="FF0000"/>
                </a:solidFill>
                <a:latin typeface="Arial"/>
                <a:cs typeface="Arial"/>
              </a:rPr>
              <a:t> </a:t>
            </a:r>
            <a:r>
              <a:rPr sz="2400" spc="-5" dirty="0">
                <a:solidFill>
                  <a:srgbClr val="FF0000"/>
                </a:solidFill>
                <a:latin typeface="Arial"/>
                <a:cs typeface="Arial"/>
              </a:rPr>
              <a:t>(CN/CC)</a:t>
            </a:r>
            <a:endParaRPr sz="2400">
              <a:latin typeface="Arial"/>
              <a:cs typeface="Arial"/>
            </a:endParaRPr>
          </a:p>
          <a:p>
            <a:pPr marL="184785" indent="-172720">
              <a:lnSpc>
                <a:spcPct val="100000"/>
              </a:lnSpc>
              <a:spcBef>
                <a:spcPts val="1335"/>
              </a:spcBef>
              <a:buChar char="•"/>
              <a:tabLst>
                <a:tab pos="185420" algn="l"/>
              </a:tabLst>
            </a:pPr>
            <a:r>
              <a:rPr sz="2100" spc="-10" dirty="0">
                <a:latin typeface="Arial"/>
                <a:cs typeface="Arial"/>
              </a:rPr>
              <a:t>Chuẩn </a:t>
            </a:r>
            <a:r>
              <a:rPr sz="2100" dirty="0">
                <a:latin typeface="Arial"/>
                <a:cs typeface="Arial"/>
              </a:rPr>
              <a:t>tăng </a:t>
            </a:r>
            <a:r>
              <a:rPr sz="2100" spc="-5" dirty="0">
                <a:latin typeface="Arial"/>
                <a:cs typeface="Arial"/>
              </a:rPr>
              <a:t>trưởng: Quần </a:t>
            </a:r>
            <a:r>
              <a:rPr sz="2100" dirty="0">
                <a:latin typeface="Arial"/>
                <a:cs typeface="Arial"/>
              </a:rPr>
              <a:t>thể </a:t>
            </a:r>
            <a:r>
              <a:rPr sz="2100" spc="-5" dirty="0">
                <a:latin typeface="Arial"/>
                <a:cs typeface="Arial"/>
              </a:rPr>
              <a:t>tham khảo</a:t>
            </a:r>
            <a:r>
              <a:rPr sz="2100" spc="-35" dirty="0">
                <a:latin typeface="Arial"/>
                <a:cs typeface="Arial"/>
              </a:rPr>
              <a:t> </a:t>
            </a:r>
            <a:r>
              <a:rPr sz="2100" dirty="0">
                <a:latin typeface="Arial"/>
                <a:cs typeface="Arial"/>
              </a:rPr>
              <a:t>WHO</a:t>
            </a:r>
            <a:endParaRPr sz="21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4041" y="303144"/>
            <a:ext cx="7474513" cy="53908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249682"/>
            <a:ext cx="749617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0000"/>
                </a:solidFill>
              </a:rPr>
              <a:t>ĐÁNH GIÁ CÂN NẶNG THEO</a:t>
            </a:r>
            <a:r>
              <a:rPr sz="3600" spc="-120" dirty="0">
                <a:solidFill>
                  <a:srgbClr val="FF0000"/>
                </a:solidFill>
              </a:rPr>
              <a:t> </a:t>
            </a:r>
            <a:r>
              <a:rPr sz="3600" dirty="0">
                <a:solidFill>
                  <a:srgbClr val="FF0000"/>
                </a:solidFill>
              </a:rPr>
              <a:t>TUỔI</a:t>
            </a:r>
            <a:endParaRPr sz="3600"/>
          </a:p>
        </p:txBody>
      </p:sp>
      <p:graphicFrame>
        <p:nvGraphicFramePr>
          <p:cNvPr id="7" name="object 4">
            <a:extLst>
              <a:ext uri="{FF2B5EF4-FFF2-40B4-BE49-F238E27FC236}">
                <a16:creationId xmlns:a16="http://schemas.microsoft.com/office/drawing/2014/main" xmlns="" id="{C1F06ADF-0997-376D-DA55-D341C3289AF1}"/>
              </a:ext>
            </a:extLst>
          </p:cNvPr>
          <p:cNvGraphicFramePr>
            <a:graphicFrameLocks noGrp="1"/>
          </p:cNvGraphicFramePr>
          <p:nvPr>
            <p:extLst>
              <p:ext uri="{D42A27DB-BD31-4B8C-83A1-F6EECF244321}">
                <p14:modId xmlns:p14="http://schemas.microsoft.com/office/powerpoint/2010/main" val="952424455"/>
              </p:ext>
            </p:extLst>
          </p:nvPr>
        </p:nvGraphicFramePr>
        <p:xfrm>
          <a:off x="343217" y="1131301"/>
          <a:ext cx="8457565" cy="4800597"/>
        </p:xfrm>
        <a:graphic>
          <a:graphicData uri="http://schemas.openxmlformats.org/drawingml/2006/table">
            <a:tbl>
              <a:tblPr firstRow="1" bandRow="1">
                <a:tableStyleId>{2D5ABB26-0587-4C30-8999-92F81FD0307C}</a:tableStyleId>
              </a:tblPr>
              <a:tblGrid>
                <a:gridCol w="3863975">
                  <a:extLst>
                    <a:ext uri="{9D8B030D-6E8A-4147-A177-3AD203B41FA5}">
                      <a16:colId xmlns:a16="http://schemas.microsoft.com/office/drawing/2014/main" xmlns="" val="20000"/>
                    </a:ext>
                  </a:extLst>
                </a:gridCol>
                <a:gridCol w="4593590">
                  <a:extLst>
                    <a:ext uri="{9D8B030D-6E8A-4147-A177-3AD203B41FA5}">
                      <a16:colId xmlns:a16="http://schemas.microsoft.com/office/drawing/2014/main" xmlns="" val="20001"/>
                    </a:ext>
                  </a:extLst>
                </a:gridCol>
              </a:tblGrid>
              <a:tr h="765810">
                <a:tc>
                  <a:txBody>
                    <a:bodyPr/>
                    <a:lstStyle/>
                    <a:p>
                      <a:pPr marL="228600" algn="ctr">
                        <a:lnSpc>
                          <a:spcPct val="100000"/>
                        </a:lnSpc>
                        <a:spcBef>
                          <a:spcPts val="1390"/>
                        </a:spcBef>
                      </a:pPr>
                      <a:r>
                        <a:rPr sz="2600" b="1" spc="-5" dirty="0">
                          <a:latin typeface="Arial"/>
                          <a:cs typeface="Arial"/>
                        </a:rPr>
                        <a:t>Ngưỡng </a:t>
                      </a:r>
                      <a:r>
                        <a:rPr sz="2600" b="1" spc="5" dirty="0">
                          <a:latin typeface="Arial"/>
                          <a:cs typeface="Arial"/>
                        </a:rPr>
                        <a:t>phân</a:t>
                      </a:r>
                      <a:r>
                        <a:rPr sz="2600" b="1" spc="-50" dirty="0">
                          <a:latin typeface="Arial"/>
                          <a:cs typeface="Arial"/>
                        </a:rPr>
                        <a:t> </a:t>
                      </a:r>
                      <a:r>
                        <a:rPr sz="2600" b="1" dirty="0">
                          <a:latin typeface="Arial"/>
                          <a:cs typeface="Arial"/>
                        </a:rPr>
                        <a:t>loại</a:t>
                      </a:r>
                      <a:endParaRPr sz="2600" dirty="0">
                        <a:latin typeface="Arial"/>
                        <a:cs typeface="Arial"/>
                      </a:endParaRPr>
                    </a:p>
                  </a:txBody>
                  <a:tcPr marL="0" marR="0" marT="176530" marB="0">
                    <a:lnT w="12700">
                      <a:solidFill>
                        <a:srgbClr val="4F81BC"/>
                      </a:solidFill>
                      <a:prstDash val="solid"/>
                    </a:lnT>
                    <a:lnB w="12700">
                      <a:solidFill>
                        <a:srgbClr val="4F81BC"/>
                      </a:solidFill>
                      <a:prstDash val="solid"/>
                    </a:lnB>
                  </a:tcPr>
                </a:tc>
                <a:tc>
                  <a:txBody>
                    <a:bodyPr/>
                    <a:lstStyle/>
                    <a:p>
                      <a:pPr marL="297180">
                        <a:lnSpc>
                          <a:spcPct val="100000"/>
                        </a:lnSpc>
                        <a:spcBef>
                          <a:spcPts val="1390"/>
                        </a:spcBef>
                      </a:pPr>
                      <a:r>
                        <a:rPr sz="2600" b="1" dirty="0">
                          <a:latin typeface="Arial"/>
                          <a:cs typeface="Arial"/>
                        </a:rPr>
                        <a:t>Đánh</a:t>
                      </a:r>
                      <a:r>
                        <a:rPr sz="2600" b="1" spc="-20" dirty="0">
                          <a:latin typeface="Arial"/>
                          <a:cs typeface="Arial"/>
                        </a:rPr>
                        <a:t> </a:t>
                      </a:r>
                      <a:r>
                        <a:rPr sz="2600" b="1" dirty="0">
                          <a:latin typeface="Arial"/>
                          <a:cs typeface="Arial"/>
                        </a:rPr>
                        <a:t>giá</a:t>
                      </a:r>
                      <a:endParaRPr sz="2600">
                        <a:latin typeface="Arial"/>
                        <a:cs typeface="Arial"/>
                      </a:endParaRPr>
                    </a:p>
                  </a:txBody>
                  <a:tcPr marL="0" marR="0" marT="176530" marB="0">
                    <a:lnT w="12700">
                      <a:solidFill>
                        <a:srgbClr val="4F81BC"/>
                      </a:solidFill>
                      <a:prstDash val="solid"/>
                    </a:lnT>
                    <a:lnB w="12700">
                      <a:solidFill>
                        <a:srgbClr val="4F81BC"/>
                      </a:solidFill>
                      <a:prstDash val="solid"/>
                    </a:lnB>
                  </a:tcPr>
                </a:tc>
                <a:extLst>
                  <a:ext uri="{0D108BD9-81ED-4DB2-BD59-A6C34878D82A}">
                    <a16:rowId xmlns:a16="http://schemas.microsoft.com/office/drawing/2014/main" xmlns="" val="10000"/>
                  </a:ext>
                </a:extLst>
              </a:tr>
              <a:tr h="868679">
                <a:tc>
                  <a:txBody>
                    <a:bodyPr/>
                    <a:lstStyle/>
                    <a:p>
                      <a:pPr marL="93980">
                        <a:lnSpc>
                          <a:spcPct val="100000"/>
                        </a:lnSpc>
                        <a:spcBef>
                          <a:spcPts val="1795"/>
                        </a:spcBef>
                        <a:tabLst>
                          <a:tab pos="470534" algn="l"/>
                        </a:tabLst>
                      </a:pPr>
                      <a:r>
                        <a:rPr sz="2600" dirty="0">
                          <a:latin typeface="Arial"/>
                          <a:cs typeface="Arial"/>
                        </a:rPr>
                        <a:t>&lt;	-</a:t>
                      </a:r>
                      <a:r>
                        <a:rPr sz="2600" spc="-15" dirty="0">
                          <a:latin typeface="Arial"/>
                          <a:cs typeface="Arial"/>
                        </a:rPr>
                        <a:t> </a:t>
                      </a:r>
                      <a:r>
                        <a:rPr sz="2600" dirty="0">
                          <a:latin typeface="Arial"/>
                          <a:cs typeface="Arial"/>
                        </a:rPr>
                        <a:t>3SD</a:t>
                      </a:r>
                      <a:endParaRPr sz="2600">
                        <a:latin typeface="Arial"/>
                        <a:cs typeface="Arial"/>
                      </a:endParaRPr>
                    </a:p>
                  </a:txBody>
                  <a:tcPr marL="0" marR="0" marT="227965" marB="0">
                    <a:lnT w="12700">
                      <a:solidFill>
                        <a:srgbClr val="4F81BC"/>
                      </a:solidFill>
                      <a:prstDash val="solid"/>
                    </a:lnT>
                    <a:solidFill>
                      <a:srgbClr val="D2DFED"/>
                    </a:solidFill>
                  </a:tcPr>
                </a:tc>
                <a:tc>
                  <a:txBody>
                    <a:bodyPr/>
                    <a:lstStyle/>
                    <a:p>
                      <a:pPr marL="297180">
                        <a:lnSpc>
                          <a:spcPct val="100000"/>
                        </a:lnSpc>
                        <a:spcBef>
                          <a:spcPts val="1795"/>
                        </a:spcBef>
                      </a:pPr>
                      <a:r>
                        <a:rPr sz="2600" dirty="0">
                          <a:latin typeface="Arial"/>
                          <a:cs typeface="Arial"/>
                        </a:rPr>
                        <a:t>SDD </a:t>
                      </a:r>
                      <a:r>
                        <a:rPr sz="2600" dirty="0" err="1">
                          <a:latin typeface="Arial"/>
                          <a:cs typeface="Arial"/>
                        </a:rPr>
                        <a:t>thể</a:t>
                      </a:r>
                      <a:r>
                        <a:rPr sz="2600" dirty="0">
                          <a:latin typeface="Arial"/>
                          <a:cs typeface="Arial"/>
                        </a:rPr>
                        <a:t> </a:t>
                      </a:r>
                      <a:r>
                        <a:rPr lang="en-US" sz="2600" dirty="0" err="1">
                          <a:latin typeface="+mn-lt"/>
                          <a:cs typeface="Arial"/>
                        </a:rPr>
                        <a:t>nhẹ</a:t>
                      </a:r>
                      <a:r>
                        <a:rPr lang="en-US" sz="2600" dirty="0">
                          <a:latin typeface="+mn-lt"/>
                          <a:cs typeface="Arial"/>
                        </a:rPr>
                        <a:t> </a:t>
                      </a:r>
                      <a:r>
                        <a:rPr lang="en-US" sz="2600" dirty="0" err="1">
                          <a:latin typeface="+mn-lt"/>
                          <a:cs typeface="Arial"/>
                        </a:rPr>
                        <a:t>cân</a:t>
                      </a:r>
                      <a:r>
                        <a:rPr lang="en-US" sz="2600" spc="-20" dirty="0">
                          <a:latin typeface="+mn-lt"/>
                          <a:cs typeface="Arial"/>
                        </a:rPr>
                        <a:t> </a:t>
                      </a:r>
                      <a:r>
                        <a:rPr sz="2600" spc="-5" dirty="0" err="1">
                          <a:latin typeface="Arial"/>
                          <a:cs typeface="Arial"/>
                        </a:rPr>
                        <a:t>nặng</a:t>
                      </a:r>
                      <a:endParaRPr sz="2600" dirty="0">
                        <a:latin typeface="Arial"/>
                        <a:cs typeface="Arial"/>
                      </a:endParaRPr>
                    </a:p>
                  </a:txBody>
                  <a:tcPr marL="0" marR="0" marT="227965" marB="0">
                    <a:lnT w="12700">
                      <a:solidFill>
                        <a:srgbClr val="4F81BC"/>
                      </a:solidFill>
                      <a:prstDash val="solid"/>
                    </a:lnT>
                    <a:solidFill>
                      <a:srgbClr val="D2DFED"/>
                    </a:solidFill>
                  </a:tcPr>
                </a:tc>
                <a:extLst>
                  <a:ext uri="{0D108BD9-81ED-4DB2-BD59-A6C34878D82A}">
                    <a16:rowId xmlns:a16="http://schemas.microsoft.com/office/drawing/2014/main" xmlns="" val="10001"/>
                  </a:ext>
                </a:extLst>
              </a:tr>
              <a:tr h="868857">
                <a:tc>
                  <a:txBody>
                    <a:bodyPr/>
                    <a:lstStyle/>
                    <a:p>
                      <a:pPr marL="93980">
                        <a:lnSpc>
                          <a:spcPct val="100000"/>
                        </a:lnSpc>
                        <a:spcBef>
                          <a:spcPts val="1800"/>
                        </a:spcBef>
                      </a:pPr>
                      <a:r>
                        <a:rPr sz="2600" dirty="0">
                          <a:latin typeface="Arial"/>
                          <a:cs typeface="Arial"/>
                        </a:rPr>
                        <a:t>- 3SD ≤ </a:t>
                      </a:r>
                      <a:r>
                        <a:rPr lang="en-US" sz="2600" dirty="0">
                          <a:latin typeface="Arial"/>
                          <a:cs typeface="Arial"/>
                        </a:rPr>
                        <a:t>CN</a:t>
                      </a:r>
                      <a:r>
                        <a:rPr sz="2600" dirty="0">
                          <a:latin typeface="Arial"/>
                          <a:cs typeface="Arial"/>
                        </a:rPr>
                        <a:t>/T &lt; - 2</a:t>
                      </a:r>
                      <a:r>
                        <a:rPr sz="2600" spc="-125" dirty="0">
                          <a:latin typeface="Arial"/>
                          <a:cs typeface="Arial"/>
                        </a:rPr>
                        <a:t> </a:t>
                      </a:r>
                      <a:r>
                        <a:rPr sz="2600" dirty="0">
                          <a:latin typeface="Arial"/>
                          <a:cs typeface="Arial"/>
                        </a:rPr>
                        <a:t>SD</a:t>
                      </a:r>
                    </a:p>
                  </a:txBody>
                  <a:tcPr marL="0" marR="0" marT="228600" marB="0"/>
                </a:tc>
                <a:tc>
                  <a:txBody>
                    <a:bodyPr/>
                    <a:lstStyle/>
                    <a:p>
                      <a:pPr marL="297180">
                        <a:lnSpc>
                          <a:spcPct val="100000"/>
                        </a:lnSpc>
                        <a:spcBef>
                          <a:spcPts val="1800"/>
                        </a:spcBef>
                      </a:pPr>
                      <a:r>
                        <a:rPr sz="2600" dirty="0">
                          <a:latin typeface="Arial"/>
                          <a:cs typeface="Arial"/>
                        </a:rPr>
                        <a:t>SDD </a:t>
                      </a:r>
                      <a:r>
                        <a:rPr sz="2600" dirty="0" err="1">
                          <a:latin typeface="Arial"/>
                          <a:cs typeface="Arial"/>
                        </a:rPr>
                        <a:t>thể</a:t>
                      </a:r>
                      <a:r>
                        <a:rPr sz="2600" dirty="0">
                          <a:latin typeface="Arial"/>
                          <a:cs typeface="Arial"/>
                        </a:rPr>
                        <a:t> </a:t>
                      </a:r>
                      <a:r>
                        <a:rPr lang="en-US" sz="2600" dirty="0" err="1">
                          <a:latin typeface="Arial"/>
                          <a:cs typeface="Arial"/>
                        </a:rPr>
                        <a:t>nhẹ</a:t>
                      </a:r>
                      <a:r>
                        <a:rPr lang="en-US" sz="2600" dirty="0">
                          <a:latin typeface="Arial"/>
                          <a:cs typeface="Arial"/>
                        </a:rPr>
                        <a:t> </a:t>
                      </a:r>
                      <a:r>
                        <a:rPr lang="en-US" sz="2600" dirty="0" err="1">
                          <a:latin typeface="Arial"/>
                          <a:cs typeface="Arial"/>
                        </a:rPr>
                        <a:t>cân</a:t>
                      </a:r>
                      <a:r>
                        <a:rPr sz="2600" spc="-20" dirty="0">
                          <a:latin typeface="Arial"/>
                          <a:cs typeface="Arial"/>
                        </a:rPr>
                        <a:t> </a:t>
                      </a:r>
                      <a:r>
                        <a:rPr sz="2600" dirty="0">
                          <a:latin typeface="Arial"/>
                          <a:cs typeface="Arial"/>
                        </a:rPr>
                        <a:t>còm</a:t>
                      </a:r>
                    </a:p>
                  </a:txBody>
                  <a:tcPr marL="0" marR="0" marT="228600" marB="0"/>
                </a:tc>
                <a:extLst>
                  <a:ext uri="{0D108BD9-81ED-4DB2-BD59-A6C34878D82A}">
                    <a16:rowId xmlns:a16="http://schemas.microsoft.com/office/drawing/2014/main" xmlns="" val="10002"/>
                  </a:ext>
                </a:extLst>
              </a:tr>
              <a:tr h="765759">
                <a:tc>
                  <a:txBody>
                    <a:bodyPr/>
                    <a:lstStyle/>
                    <a:p>
                      <a:pPr marL="93980">
                        <a:lnSpc>
                          <a:spcPct val="100000"/>
                        </a:lnSpc>
                        <a:spcBef>
                          <a:spcPts val="1395"/>
                        </a:spcBef>
                      </a:pPr>
                      <a:r>
                        <a:rPr sz="2600" dirty="0">
                          <a:latin typeface="Arial"/>
                          <a:cs typeface="Arial"/>
                        </a:rPr>
                        <a:t>- 2SD ≤ </a:t>
                      </a:r>
                      <a:r>
                        <a:rPr lang="en-US" sz="2600" dirty="0">
                          <a:latin typeface="+mn-lt"/>
                          <a:cs typeface="Arial"/>
                        </a:rPr>
                        <a:t>CN/T</a:t>
                      </a:r>
                      <a:r>
                        <a:rPr sz="2600" dirty="0">
                          <a:latin typeface="Arial"/>
                          <a:cs typeface="Arial"/>
                        </a:rPr>
                        <a:t> ≤ +</a:t>
                      </a:r>
                      <a:r>
                        <a:rPr sz="2600" spc="-125" dirty="0">
                          <a:latin typeface="Arial"/>
                          <a:cs typeface="Arial"/>
                        </a:rPr>
                        <a:t> </a:t>
                      </a:r>
                      <a:r>
                        <a:rPr lang="en-US" sz="2600" dirty="0">
                          <a:latin typeface="Arial"/>
                          <a:cs typeface="Arial"/>
                        </a:rPr>
                        <a:t>2</a:t>
                      </a:r>
                      <a:r>
                        <a:rPr sz="2600" dirty="0">
                          <a:latin typeface="Arial"/>
                          <a:cs typeface="Arial"/>
                        </a:rPr>
                        <a:t>SD</a:t>
                      </a:r>
                    </a:p>
                  </a:txBody>
                  <a:tcPr marL="0" marR="0" marT="177165" marB="0">
                    <a:solidFill>
                      <a:srgbClr val="D2DFED"/>
                    </a:solidFill>
                  </a:tcPr>
                </a:tc>
                <a:tc>
                  <a:txBody>
                    <a:bodyPr/>
                    <a:lstStyle/>
                    <a:p>
                      <a:pPr marL="297180">
                        <a:lnSpc>
                          <a:spcPct val="100000"/>
                        </a:lnSpc>
                        <a:spcBef>
                          <a:spcPts val="1395"/>
                        </a:spcBef>
                      </a:pPr>
                      <a:r>
                        <a:rPr sz="2600" dirty="0">
                          <a:latin typeface="Arial"/>
                          <a:cs typeface="Arial"/>
                        </a:rPr>
                        <a:t>Bình thường</a:t>
                      </a:r>
                      <a:endParaRPr sz="2600">
                        <a:latin typeface="Arial"/>
                        <a:cs typeface="Arial"/>
                      </a:endParaRPr>
                    </a:p>
                  </a:txBody>
                  <a:tcPr marL="0" marR="0" marT="177165" marB="0">
                    <a:solidFill>
                      <a:srgbClr val="D2DFED"/>
                    </a:solidFill>
                  </a:tcPr>
                </a:tc>
                <a:extLst>
                  <a:ext uri="{0D108BD9-81ED-4DB2-BD59-A6C34878D82A}">
                    <a16:rowId xmlns:a16="http://schemas.microsoft.com/office/drawing/2014/main" xmlns="" val="10003"/>
                  </a:ext>
                </a:extLst>
              </a:tr>
              <a:tr h="765733">
                <a:tc>
                  <a:txBody>
                    <a:bodyPr/>
                    <a:lstStyle/>
                    <a:p>
                      <a:pPr marL="93980">
                        <a:lnSpc>
                          <a:spcPct val="100000"/>
                        </a:lnSpc>
                        <a:spcBef>
                          <a:spcPts val="1395"/>
                        </a:spcBef>
                      </a:pPr>
                      <a:r>
                        <a:rPr lang="en-US" sz="2600" dirty="0">
                          <a:latin typeface="+mn-lt"/>
                          <a:cs typeface="Arial"/>
                        </a:rPr>
                        <a:t>CN/T</a:t>
                      </a:r>
                      <a:r>
                        <a:rPr sz="2600" dirty="0">
                          <a:latin typeface="Arial"/>
                          <a:cs typeface="Arial"/>
                        </a:rPr>
                        <a:t> </a:t>
                      </a:r>
                      <a:r>
                        <a:rPr lang="en-US" sz="2600" dirty="0">
                          <a:latin typeface="Arial"/>
                          <a:cs typeface="Arial"/>
                        </a:rPr>
                        <a:t>&gt;</a:t>
                      </a:r>
                      <a:r>
                        <a:rPr sz="2600" dirty="0">
                          <a:latin typeface="Arial"/>
                          <a:cs typeface="Arial"/>
                        </a:rPr>
                        <a:t> +</a:t>
                      </a:r>
                      <a:r>
                        <a:rPr sz="2600" spc="-135" dirty="0">
                          <a:latin typeface="Arial"/>
                          <a:cs typeface="Arial"/>
                        </a:rPr>
                        <a:t> </a:t>
                      </a:r>
                      <a:r>
                        <a:rPr sz="2600" dirty="0">
                          <a:latin typeface="Arial"/>
                          <a:cs typeface="Arial"/>
                        </a:rPr>
                        <a:t>2SD</a:t>
                      </a:r>
                    </a:p>
                  </a:txBody>
                  <a:tcPr marL="0" marR="0" marT="177165" marB="0"/>
                </a:tc>
                <a:tc>
                  <a:txBody>
                    <a:bodyPr/>
                    <a:lstStyle/>
                    <a:p>
                      <a:pPr marL="297180">
                        <a:lnSpc>
                          <a:spcPct val="100000"/>
                        </a:lnSpc>
                        <a:spcBef>
                          <a:spcPts val="1395"/>
                        </a:spcBef>
                      </a:pPr>
                      <a:r>
                        <a:rPr sz="2600" dirty="0">
                          <a:latin typeface="Arial"/>
                          <a:cs typeface="Arial"/>
                        </a:rPr>
                        <a:t>Thừa</a:t>
                      </a:r>
                      <a:r>
                        <a:rPr sz="2600" spc="-20" dirty="0">
                          <a:latin typeface="Arial"/>
                          <a:cs typeface="Arial"/>
                        </a:rPr>
                        <a:t> </a:t>
                      </a:r>
                      <a:r>
                        <a:rPr sz="2600" dirty="0">
                          <a:latin typeface="Arial"/>
                          <a:cs typeface="Arial"/>
                        </a:rPr>
                        <a:t>cân</a:t>
                      </a:r>
                      <a:endParaRPr sz="2600">
                        <a:latin typeface="Arial"/>
                        <a:cs typeface="Arial"/>
                      </a:endParaRPr>
                    </a:p>
                  </a:txBody>
                  <a:tcPr marL="0" marR="0" marT="177165" marB="0"/>
                </a:tc>
                <a:extLst>
                  <a:ext uri="{0D108BD9-81ED-4DB2-BD59-A6C34878D82A}">
                    <a16:rowId xmlns:a16="http://schemas.microsoft.com/office/drawing/2014/main" xmlns="" val="10004"/>
                  </a:ext>
                </a:extLst>
              </a:tr>
              <a:tr h="765759">
                <a:tc>
                  <a:txBody>
                    <a:bodyPr/>
                    <a:lstStyle/>
                    <a:p>
                      <a:pPr marL="93980">
                        <a:lnSpc>
                          <a:spcPct val="100000"/>
                        </a:lnSpc>
                        <a:spcBef>
                          <a:spcPts val="1395"/>
                        </a:spcBef>
                      </a:pPr>
                      <a:r>
                        <a:rPr sz="2600" dirty="0">
                          <a:latin typeface="Arial"/>
                          <a:cs typeface="Arial"/>
                        </a:rPr>
                        <a:t>&gt; +</a:t>
                      </a:r>
                      <a:r>
                        <a:rPr sz="2600" spc="-25" dirty="0">
                          <a:latin typeface="Arial"/>
                          <a:cs typeface="Arial"/>
                        </a:rPr>
                        <a:t> </a:t>
                      </a:r>
                      <a:r>
                        <a:rPr lang="en-US" sz="2600" dirty="0">
                          <a:latin typeface="Arial"/>
                          <a:cs typeface="Arial"/>
                        </a:rPr>
                        <a:t>3</a:t>
                      </a:r>
                      <a:r>
                        <a:rPr sz="2600" dirty="0">
                          <a:latin typeface="Arial"/>
                          <a:cs typeface="Arial"/>
                        </a:rPr>
                        <a:t>SD</a:t>
                      </a:r>
                    </a:p>
                  </a:txBody>
                  <a:tcPr marL="0" marR="0" marT="177165" marB="0">
                    <a:lnB w="12700">
                      <a:solidFill>
                        <a:srgbClr val="4F81BC"/>
                      </a:solidFill>
                      <a:prstDash val="solid"/>
                    </a:lnB>
                    <a:solidFill>
                      <a:srgbClr val="D2DFED"/>
                    </a:solidFill>
                  </a:tcPr>
                </a:tc>
                <a:tc>
                  <a:txBody>
                    <a:bodyPr/>
                    <a:lstStyle/>
                    <a:p>
                      <a:pPr marL="297180">
                        <a:lnSpc>
                          <a:spcPct val="100000"/>
                        </a:lnSpc>
                        <a:spcBef>
                          <a:spcPts val="1395"/>
                        </a:spcBef>
                      </a:pPr>
                      <a:r>
                        <a:rPr sz="2600" dirty="0">
                          <a:latin typeface="Arial"/>
                          <a:cs typeface="Arial"/>
                        </a:rPr>
                        <a:t>Béo phì</a:t>
                      </a:r>
                    </a:p>
                  </a:txBody>
                  <a:tcPr marL="0" marR="0" marT="177165" marB="0">
                    <a:lnB w="12700">
                      <a:solidFill>
                        <a:srgbClr val="4F81BC"/>
                      </a:solidFill>
                      <a:prstDash val="solid"/>
                    </a:lnB>
                    <a:solidFill>
                      <a:srgbClr val="D2DFED"/>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5790C-B087-80F0-DBB5-5050D8FF9DD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2DBE715D-3829-60AC-5E38-B936922419F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A20A5F4F-248E-09B6-8A7C-397DD1E45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603251"/>
            <a:ext cx="8553450" cy="5503028"/>
          </a:xfrm>
          <a:prstGeom prst="rect">
            <a:avLst/>
          </a:prstGeom>
        </p:spPr>
      </p:pic>
    </p:spTree>
    <p:extLst>
      <p:ext uri="{BB962C8B-B14F-4D97-AF65-F5344CB8AC3E}">
        <p14:creationId xmlns:p14="http://schemas.microsoft.com/office/powerpoint/2010/main" val="977079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537" y="379344"/>
            <a:ext cx="7576841" cy="4568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4844" y="325882"/>
            <a:ext cx="75946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0000"/>
                </a:solidFill>
              </a:rPr>
              <a:t>ĐÁNH GIÁ CHIỀU </a:t>
            </a:r>
            <a:r>
              <a:rPr sz="3600" spc="-5" dirty="0">
                <a:solidFill>
                  <a:srgbClr val="FF0000"/>
                </a:solidFill>
              </a:rPr>
              <a:t>CAO </a:t>
            </a:r>
            <a:r>
              <a:rPr sz="3600" dirty="0">
                <a:solidFill>
                  <a:srgbClr val="FF0000"/>
                </a:solidFill>
              </a:rPr>
              <a:t>THEO</a:t>
            </a:r>
            <a:r>
              <a:rPr sz="3600" spc="-130" dirty="0">
                <a:solidFill>
                  <a:srgbClr val="FF0000"/>
                </a:solidFill>
              </a:rPr>
              <a:t> </a:t>
            </a:r>
            <a:r>
              <a:rPr sz="3600" dirty="0">
                <a:solidFill>
                  <a:srgbClr val="FF0000"/>
                </a:solidFill>
              </a:rPr>
              <a:t>TUỔI</a:t>
            </a:r>
            <a:endParaRPr sz="3600"/>
          </a:p>
        </p:txBody>
      </p:sp>
      <p:sp>
        <p:nvSpPr>
          <p:cNvPr id="5" name="object 5"/>
          <p:cNvSpPr txBox="1"/>
          <p:nvPr/>
        </p:nvSpPr>
        <p:spPr>
          <a:xfrm>
            <a:off x="535940" y="6200647"/>
            <a:ext cx="50939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 </a:t>
            </a:r>
            <a:r>
              <a:rPr sz="1800" spc="-5" dirty="0">
                <a:latin typeface="Arial"/>
                <a:cs typeface="Arial"/>
              </a:rPr>
              <a:t>Phản ánh SDD </a:t>
            </a:r>
            <a:r>
              <a:rPr sz="1800" dirty="0">
                <a:latin typeface="Arial"/>
                <a:cs typeface="Arial"/>
              </a:rPr>
              <a:t>kéo </a:t>
            </a:r>
            <a:r>
              <a:rPr sz="1800" spc="-5" dirty="0">
                <a:latin typeface="Arial"/>
                <a:cs typeface="Arial"/>
              </a:rPr>
              <a:t>dài hoặc SDD trong quá</a:t>
            </a:r>
            <a:r>
              <a:rPr sz="1800" spc="-25" dirty="0">
                <a:latin typeface="Arial"/>
                <a:cs typeface="Arial"/>
              </a:rPr>
              <a:t> </a:t>
            </a:r>
            <a:r>
              <a:rPr sz="1800" dirty="0">
                <a:latin typeface="Arial"/>
                <a:cs typeface="Arial"/>
              </a:rPr>
              <a:t>khứ</a:t>
            </a:r>
            <a:endParaRPr sz="1800">
              <a:latin typeface="Arial"/>
              <a:cs typeface="Arial"/>
            </a:endParaRPr>
          </a:p>
        </p:txBody>
      </p:sp>
      <p:graphicFrame>
        <p:nvGraphicFramePr>
          <p:cNvPr id="7" name="object 4">
            <a:extLst>
              <a:ext uri="{FF2B5EF4-FFF2-40B4-BE49-F238E27FC236}">
                <a16:creationId xmlns:a16="http://schemas.microsoft.com/office/drawing/2014/main" xmlns="" id="{387309D3-497A-DB36-1E60-ECC3A769611B}"/>
              </a:ext>
            </a:extLst>
          </p:cNvPr>
          <p:cNvGraphicFramePr>
            <a:graphicFrameLocks noGrp="1"/>
          </p:cNvGraphicFramePr>
          <p:nvPr>
            <p:extLst>
              <p:ext uri="{D42A27DB-BD31-4B8C-83A1-F6EECF244321}">
                <p14:modId xmlns:p14="http://schemas.microsoft.com/office/powerpoint/2010/main" val="1310174514"/>
              </p:ext>
            </p:extLst>
          </p:nvPr>
        </p:nvGraphicFramePr>
        <p:xfrm>
          <a:off x="343217" y="1524000"/>
          <a:ext cx="8457565" cy="3962400"/>
        </p:xfrm>
        <a:graphic>
          <a:graphicData uri="http://schemas.openxmlformats.org/drawingml/2006/table">
            <a:tbl>
              <a:tblPr firstRow="1" bandRow="1">
                <a:tableStyleId>{2D5ABB26-0587-4C30-8999-92F81FD0307C}</a:tableStyleId>
              </a:tblPr>
              <a:tblGrid>
                <a:gridCol w="3863975">
                  <a:extLst>
                    <a:ext uri="{9D8B030D-6E8A-4147-A177-3AD203B41FA5}">
                      <a16:colId xmlns:a16="http://schemas.microsoft.com/office/drawing/2014/main" xmlns="" val="20000"/>
                    </a:ext>
                  </a:extLst>
                </a:gridCol>
                <a:gridCol w="4593590">
                  <a:extLst>
                    <a:ext uri="{9D8B030D-6E8A-4147-A177-3AD203B41FA5}">
                      <a16:colId xmlns:a16="http://schemas.microsoft.com/office/drawing/2014/main" xmlns="" val="20001"/>
                    </a:ext>
                  </a:extLst>
                </a:gridCol>
              </a:tblGrid>
              <a:tr h="928219">
                <a:tc>
                  <a:txBody>
                    <a:bodyPr/>
                    <a:lstStyle/>
                    <a:p>
                      <a:pPr marL="228600" algn="ctr">
                        <a:lnSpc>
                          <a:spcPct val="100000"/>
                        </a:lnSpc>
                        <a:spcBef>
                          <a:spcPts val="1390"/>
                        </a:spcBef>
                      </a:pPr>
                      <a:r>
                        <a:rPr sz="2600" b="1" spc="-5" dirty="0">
                          <a:latin typeface="Arial"/>
                          <a:cs typeface="Arial"/>
                        </a:rPr>
                        <a:t>Ngưỡng </a:t>
                      </a:r>
                      <a:r>
                        <a:rPr sz="2600" b="1" spc="5" dirty="0">
                          <a:latin typeface="Arial"/>
                          <a:cs typeface="Arial"/>
                        </a:rPr>
                        <a:t>phân</a:t>
                      </a:r>
                      <a:r>
                        <a:rPr sz="2600" b="1" spc="-50" dirty="0">
                          <a:latin typeface="Arial"/>
                          <a:cs typeface="Arial"/>
                        </a:rPr>
                        <a:t> </a:t>
                      </a:r>
                      <a:r>
                        <a:rPr sz="2600" b="1" dirty="0">
                          <a:latin typeface="Arial"/>
                          <a:cs typeface="Arial"/>
                        </a:rPr>
                        <a:t>loại</a:t>
                      </a:r>
                      <a:endParaRPr sz="2600" dirty="0">
                        <a:latin typeface="Arial"/>
                        <a:cs typeface="Arial"/>
                      </a:endParaRPr>
                    </a:p>
                  </a:txBody>
                  <a:tcPr marL="0" marR="0" marT="176530" marB="0">
                    <a:lnT w="12700">
                      <a:solidFill>
                        <a:srgbClr val="4F81BC"/>
                      </a:solidFill>
                      <a:prstDash val="solid"/>
                    </a:lnT>
                    <a:lnB w="12700">
                      <a:solidFill>
                        <a:srgbClr val="4F81BC"/>
                      </a:solidFill>
                      <a:prstDash val="solid"/>
                    </a:lnB>
                  </a:tcPr>
                </a:tc>
                <a:tc>
                  <a:txBody>
                    <a:bodyPr/>
                    <a:lstStyle/>
                    <a:p>
                      <a:pPr marL="297180">
                        <a:lnSpc>
                          <a:spcPct val="100000"/>
                        </a:lnSpc>
                        <a:spcBef>
                          <a:spcPts val="1390"/>
                        </a:spcBef>
                      </a:pPr>
                      <a:r>
                        <a:rPr sz="2600" b="1" dirty="0">
                          <a:latin typeface="Arial"/>
                          <a:cs typeface="Arial"/>
                        </a:rPr>
                        <a:t>Đánh</a:t>
                      </a:r>
                      <a:r>
                        <a:rPr sz="2600" b="1" spc="-20" dirty="0">
                          <a:latin typeface="Arial"/>
                          <a:cs typeface="Arial"/>
                        </a:rPr>
                        <a:t> </a:t>
                      </a:r>
                      <a:r>
                        <a:rPr sz="2600" b="1" dirty="0">
                          <a:latin typeface="Arial"/>
                          <a:cs typeface="Arial"/>
                        </a:rPr>
                        <a:t>giá</a:t>
                      </a:r>
                      <a:endParaRPr sz="2600" dirty="0">
                        <a:latin typeface="Arial"/>
                        <a:cs typeface="Arial"/>
                      </a:endParaRPr>
                    </a:p>
                  </a:txBody>
                  <a:tcPr marL="0" marR="0" marT="176530" marB="0">
                    <a:lnT w="12700">
                      <a:solidFill>
                        <a:srgbClr val="4F81BC"/>
                      </a:solidFill>
                      <a:prstDash val="solid"/>
                    </a:lnT>
                    <a:lnB w="12700">
                      <a:solidFill>
                        <a:srgbClr val="4F81BC"/>
                      </a:solidFill>
                      <a:prstDash val="solid"/>
                    </a:lnB>
                  </a:tcPr>
                </a:tc>
                <a:extLst>
                  <a:ext uri="{0D108BD9-81ED-4DB2-BD59-A6C34878D82A}">
                    <a16:rowId xmlns:a16="http://schemas.microsoft.com/office/drawing/2014/main" xmlns="" val="10000"/>
                  </a:ext>
                </a:extLst>
              </a:tr>
              <a:tr h="1052904">
                <a:tc>
                  <a:txBody>
                    <a:bodyPr/>
                    <a:lstStyle/>
                    <a:p>
                      <a:pPr marL="93980">
                        <a:lnSpc>
                          <a:spcPct val="100000"/>
                        </a:lnSpc>
                        <a:spcBef>
                          <a:spcPts val="1795"/>
                        </a:spcBef>
                        <a:tabLst>
                          <a:tab pos="470534" algn="l"/>
                        </a:tabLst>
                      </a:pPr>
                      <a:r>
                        <a:rPr sz="2600" dirty="0">
                          <a:latin typeface="Arial"/>
                          <a:cs typeface="Arial"/>
                        </a:rPr>
                        <a:t>&lt;	-</a:t>
                      </a:r>
                      <a:r>
                        <a:rPr sz="2600" spc="-15" dirty="0">
                          <a:latin typeface="Arial"/>
                          <a:cs typeface="Arial"/>
                        </a:rPr>
                        <a:t> </a:t>
                      </a:r>
                      <a:r>
                        <a:rPr sz="2600" dirty="0">
                          <a:latin typeface="Arial"/>
                          <a:cs typeface="Arial"/>
                        </a:rPr>
                        <a:t>3SD</a:t>
                      </a:r>
                      <a:endParaRPr sz="2600">
                        <a:latin typeface="Arial"/>
                        <a:cs typeface="Arial"/>
                      </a:endParaRPr>
                    </a:p>
                  </a:txBody>
                  <a:tcPr marL="0" marR="0" marT="227965" marB="0">
                    <a:lnT w="12700">
                      <a:solidFill>
                        <a:srgbClr val="4F81BC"/>
                      </a:solidFill>
                      <a:prstDash val="solid"/>
                    </a:lnT>
                    <a:solidFill>
                      <a:srgbClr val="D2DFED"/>
                    </a:solidFill>
                  </a:tcPr>
                </a:tc>
                <a:tc>
                  <a:txBody>
                    <a:bodyPr/>
                    <a:lstStyle/>
                    <a:p>
                      <a:pPr marL="297180">
                        <a:lnSpc>
                          <a:spcPct val="100000"/>
                        </a:lnSpc>
                        <a:spcBef>
                          <a:spcPts val="1795"/>
                        </a:spcBef>
                      </a:pPr>
                      <a:r>
                        <a:rPr sz="2600" dirty="0">
                          <a:latin typeface="Arial"/>
                          <a:cs typeface="Arial"/>
                        </a:rPr>
                        <a:t>SDD </a:t>
                      </a:r>
                      <a:r>
                        <a:rPr sz="2600" dirty="0" err="1">
                          <a:latin typeface="Arial"/>
                          <a:cs typeface="Arial"/>
                        </a:rPr>
                        <a:t>thể</a:t>
                      </a:r>
                      <a:r>
                        <a:rPr sz="2600" dirty="0">
                          <a:latin typeface="Arial"/>
                          <a:cs typeface="Arial"/>
                        </a:rPr>
                        <a:t> </a:t>
                      </a:r>
                      <a:r>
                        <a:rPr lang="en-US" sz="2600" dirty="0" err="1">
                          <a:latin typeface="+mn-lt"/>
                          <a:cs typeface="Arial"/>
                        </a:rPr>
                        <a:t>thấp</a:t>
                      </a:r>
                      <a:r>
                        <a:rPr lang="en-US" sz="2600" dirty="0">
                          <a:latin typeface="+mn-lt"/>
                          <a:cs typeface="Arial"/>
                        </a:rPr>
                        <a:t> </a:t>
                      </a:r>
                      <a:r>
                        <a:rPr lang="en-US" sz="2600" dirty="0" err="1">
                          <a:latin typeface="+mn-lt"/>
                          <a:cs typeface="Arial"/>
                        </a:rPr>
                        <a:t>còi</a:t>
                      </a:r>
                      <a:r>
                        <a:rPr lang="en-US" sz="2600" dirty="0">
                          <a:latin typeface="+mn-lt"/>
                          <a:cs typeface="Arial"/>
                        </a:rPr>
                        <a:t> </a:t>
                      </a:r>
                      <a:r>
                        <a:rPr sz="2600" spc="-5" dirty="0" err="1">
                          <a:latin typeface="Arial"/>
                          <a:cs typeface="Arial"/>
                        </a:rPr>
                        <a:t>nặng</a:t>
                      </a:r>
                      <a:endParaRPr sz="2600" dirty="0">
                        <a:latin typeface="Arial"/>
                        <a:cs typeface="Arial"/>
                      </a:endParaRPr>
                    </a:p>
                  </a:txBody>
                  <a:tcPr marL="0" marR="0" marT="227965" marB="0">
                    <a:lnT w="12700">
                      <a:solidFill>
                        <a:srgbClr val="4F81BC"/>
                      </a:solidFill>
                      <a:prstDash val="solid"/>
                    </a:lnT>
                    <a:solidFill>
                      <a:srgbClr val="D2DFED"/>
                    </a:solidFill>
                  </a:tcPr>
                </a:tc>
                <a:extLst>
                  <a:ext uri="{0D108BD9-81ED-4DB2-BD59-A6C34878D82A}">
                    <a16:rowId xmlns:a16="http://schemas.microsoft.com/office/drawing/2014/main" xmlns="" val="10001"/>
                  </a:ext>
                </a:extLst>
              </a:tr>
              <a:tr h="1053120">
                <a:tc>
                  <a:txBody>
                    <a:bodyPr/>
                    <a:lstStyle/>
                    <a:p>
                      <a:pPr marL="93980">
                        <a:lnSpc>
                          <a:spcPct val="100000"/>
                        </a:lnSpc>
                        <a:spcBef>
                          <a:spcPts val="1800"/>
                        </a:spcBef>
                      </a:pPr>
                      <a:r>
                        <a:rPr sz="2600" dirty="0">
                          <a:latin typeface="Arial"/>
                          <a:cs typeface="Arial"/>
                        </a:rPr>
                        <a:t>- 3SD ≤ </a:t>
                      </a:r>
                      <a:r>
                        <a:rPr lang="en-US" sz="2600" dirty="0">
                          <a:latin typeface="Arial"/>
                          <a:cs typeface="Arial"/>
                        </a:rPr>
                        <a:t>CC</a:t>
                      </a:r>
                      <a:r>
                        <a:rPr sz="2600" dirty="0">
                          <a:latin typeface="Arial"/>
                          <a:cs typeface="Arial"/>
                        </a:rPr>
                        <a:t>/T &lt; - 2</a:t>
                      </a:r>
                      <a:r>
                        <a:rPr sz="2600" spc="-125" dirty="0">
                          <a:latin typeface="Arial"/>
                          <a:cs typeface="Arial"/>
                        </a:rPr>
                        <a:t> </a:t>
                      </a:r>
                      <a:r>
                        <a:rPr sz="2600" dirty="0">
                          <a:latin typeface="Arial"/>
                          <a:cs typeface="Arial"/>
                        </a:rPr>
                        <a:t>SD</a:t>
                      </a:r>
                    </a:p>
                  </a:txBody>
                  <a:tcPr marL="0" marR="0" marT="228600" marB="0"/>
                </a:tc>
                <a:tc>
                  <a:txBody>
                    <a:bodyPr/>
                    <a:lstStyle/>
                    <a:p>
                      <a:pPr marL="297180">
                        <a:lnSpc>
                          <a:spcPct val="100000"/>
                        </a:lnSpc>
                        <a:spcBef>
                          <a:spcPts val="1800"/>
                        </a:spcBef>
                      </a:pPr>
                      <a:r>
                        <a:rPr sz="2600" dirty="0">
                          <a:latin typeface="Arial"/>
                          <a:cs typeface="Arial"/>
                        </a:rPr>
                        <a:t>SDD </a:t>
                      </a:r>
                      <a:r>
                        <a:rPr sz="2600" dirty="0" err="1">
                          <a:latin typeface="Arial"/>
                          <a:cs typeface="Arial"/>
                        </a:rPr>
                        <a:t>thể</a:t>
                      </a:r>
                      <a:r>
                        <a:rPr sz="2600" dirty="0">
                          <a:latin typeface="Arial"/>
                          <a:cs typeface="Arial"/>
                        </a:rPr>
                        <a:t> </a:t>
                      </a:r>
                      <a:r>
                        <a:rPr lang="en-US" sz="2600" dirty="0" err="1">
                          <a:latin typeface="Arial"/>
                          <a:cs typeface="Arial"/>
                        </a:rPr>
                        <a:t>thấp</a:t>
                      </a:r>
                      <a:r>
                        <a:rPr lang="en-US" sz="2600" dirty="0">
                          <a:latin typeface="Arial"/>
                          <a:cs typeface="Arial"/>
                        </a:rPr>
                        <a:t> </a:t>
                      </a:r>
                      <a:r>
                        <a:rPr lang="en-US" sz="2600" dirty="0" err="1">
                          <a:latin typeface="Arial"/>
                          <a:cs typeface="Arial"/>
                        </a:rPr>
                        <a:t>còi</a:t>
                      </a:r>
                      <a:endParaRPr sz="2600" dirty="0">
                        <a:latin typeface="Arial"/>
                        <a:cs typeface="Arial"/>
                      </a:endParaRPr>
                    </a:p>
                  </a:txBody>
                  <a:tcPr marL="0" marR="0" marT="228600" marB="0"/>
                </a:tc>
                <a:extLst>
                  <a:ext uri="{0D108BD9-81ED-4DB2-BD59-A6C34878D82A}">
                    <a16:rowId xmlns:a16="http://schemas.microsoft.com/office/drawing/2014/main" xmlns="" val="10002"/>
                  </a:ext>
                </a:extLst>
              </a:tr>
              <a:tr h="928157">
                <a:tc>
                  <a:txBody>
                    <a:bodyPr/>
                    <a:lstStyle/>
                    <a:p>
                      <a:pPr marL="93980">
                        <a:lnSpc>
                          <a:spcPct val="100000"/>
                        </a:lnSpc>
                        <a:spcBef>
                          <a:spcPts val="1395"/>
                        </a:spcBef>
                      </a:pPr>
                      <a:r>
                        <a:rPr sz="2600" dirty="0">
                          <a:latin typeface="Arial"/>
                          <a:cs typeface="Arial"/>
                        </a:rPr>
                        <a:t>- 2SD ≤ </a:t>
                      </a:r>
                      <a:r>
                        <a:rPr lang="en-US" sz="2600" dirty="0">
                          <a:latin typeface="+mn-lt"/>
                          <a:cs typeface="Arial"/>
                        </a:rPr>
                        <a:t>CC/T</a:t>
                      </a:r>
                      <a:r>
                        <a:rPr sz="2600" dirty="0">
                          <a:latin typeface="Arial"/>
                          <a:cs typeface="Arial"/>
                        </a:rPr>
                        <a:t> ≤ +</a:t>
                      </a:r>
                      <a:r>
                        <a:rPr sz="2600" spc="-125" dirty="0">
                          <a:latin typeface="Arial"/>
                          <a:cs typeface="Arial"/>
                        </a:rPr>
                        <a:t> </a:t>
                      </a:r>
                      <a:r>
                        <a:rPr lang="en-US" sz="2600" dirty="0">
                          <a:latin typeface="Arial"/>
                          <a:cs typeface="Arial"/>
                        </a:rPr>
                        <a:t>2</a:t>
                      </a:r>
                      <a:r>
                        <a:rPr sz="2600" dirty="0">
                          <a:latin typeface="Arial"/>
                          <a:cs typeface="Arial"/>
                        </a:rPr>
                        <a:t>SD</a:t>
                      </a:r>
                    </a:p>
                  </a:txBody>
                  <a:tcPr marL="0" marR="0" marT="177165" marB="0">
                    <a:solidFill>
                      <a:srgbClr val="D2DFED"/>
                    </a:solidFill>
                  </a:tcPr>
                </a:tc>
                <a:tc>
                  <a:txBody>
                    <a:bodyPr/>
                    <a:lstStyle/>
                    <a:p>
                      <a:pPr marL="297180">
                        <a:lnSpc>
                          <a:spcPct val="100000"/>
                        </a:lnSpc>
                        <a:spcBef>
                          <a:spcPts val="1395"/>
                        </a:spcBef>
                      </a:pPr>
                      <a:r>
                        <a:rPr sz="2600" dirty="0">
                          <a:latin typeface="Arial"/>
                          <a:cs typeface="Arial"/>
                        </a:rPr>
                        <a:t>Bình thường</a:t>
                      </a:r>
                    </a:p>
                  </a:txBody>
                  <a:tcPr marL="0" marR="0" marT="177165" marB="0">
                    <a:solidFill>
                      <a:srgbClr val="D2DFED"/>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1833" y="301358"/>
            <a:ext cx="8452912" cy="5108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61289" y="251205"/>
            <a:ext cx="8464550" cy="543560"/>
          </a:xfrm>
          <a:prstGeom prst="rect">
            <a:avLst/>
          </a:prstGeom>
        </p:spPr>
        <p:txBody>
          <a:bodyPr vert="horz" wrap="square" lIns="0" tIns="12065" rIns="0" bIns="0" rtlCol="0">
            <a:spAutoFit/>
          </a:bodyPr>
          <a:lstStyle/>
          <a:p>
            <a:pPr marL="12700">
              <a:lnSpc>
                <a:spcPct val="100000"/>
              </a:lnSpc>
              <a:spcBef>
                <a:spcPts val="95"/>
              </a:spcBef>
            </a:pPr>
            <a:r>
              <a:rPr sz="3400" spc="-10" dirty="0">
                <a:solidFill>
                  <a:srgbClr val="FF0000"/>
                </a:solidFill>
              </a:rPr>
              <a:t>ĐÁNH </a:t>
            </a:r>
            <a:r>
              <a:rPr sz="3400" dirty="0">
                <a:solidFill>
                  <a:srgbClr val="FF0000"/>
                </a:solidFill>
              </a:rPr>
              <a:t>GIÁ </a:t>
            </a:r>
            <a:r>
              <a:rPr sz="3400" spc="-10" dirty="0">
                <a:solidFill>
                  <a:srgbClr val="FF0000"/>
                </a:solidFill>
              </a:rPr>
              <a:t>CÂN NẶNG </a:t>
            </a:r>
            <a:r>
              <a:rPr sz="3400" spc="-5" dirty="0">
                <a:solidFill>
                  <a:srgbClr val="FF0000"/>
                </a:solidFill>
              </a:rPr>
              <a:t>THEO </a:t>
            </a:r>
            <a:r>
              <a:rPr sz="3400" spc="-10" dirty="0">
                <a:solidFill>
                  <a:srgbClr val="FF0000"/>
                </a:solidFill>
              </a:rPr>
              <a:t>CHIỀU</a:t>
            </a:r>
            <a:r>
              <a:rPr sz="3400" spc="20" dirty="0">
                <a:solidFill>
                  <a:srgbClr val="FF0000"/>
                </a:solidFill>
              </a:rPr>
              <a:t> </a:t>
            </a:r>
            <a:r>
              <a:rPr sz="3400" spc="-10" dirty="0">
                <a:solidFill>
                  <a:srgbClr val="FF0000"/>
                </a:solidFill>
              </a:rPr>
              <a:t>CAO</a:t>
            </a:r>
            <a:endParaRPr sz="3400"/>
          </a:p>
        </p:txBody>
      </p:sp>
      <p:graphicFrame>
        <p:nvGraphicFramePr>
          <p:cNvPr id="6" name="object 4">
            <a:extLst>
              <a:ext uri="{FF2B5EF4-FFF2-40B4-BE49-F238E27FC236}">
                <a16:creationId xmlns:a16="http://schemas.microsoft.com/office/drawing/2014/main" xmlns="" id="{5DEA1AD7-FC8C-58E8-F7D3-BD9F7AD26714}"/>
              </a:ext>
            </a:extLst>
          </p:cNvPr>
          <p:cNvGraphicFramePr>
            <a:graphicFrameLocks noGrp="1"/>
          </p:cNvGraphicFramePr>
          <p:nvPr>
            <p:extLst>
              <p:ext uri="{D42A27DB-BD31-4B8C-83A1-F6EECF244321}">
                <p14:modId xmlns:p14="http://schemas.microsoft.com/office/powerpoint/2010/main" val="2632284672"/>
              </p:ext>
            </p:extLst>
          </p:nvPr>
        </p:nvGraphicFramePr>
        <p:xfrm>
          <a:off x="376913" y="1241351"/>
          <a:ext cx="8457565" cy="4800597"/>
        </p:xfrm>
        <a:graphic>
          <a:graphicData uri="http://schemas.openxmlformats.org/drawingml/2006/table">
            <a:tbl>
              <a:tblPr firstRow="1" bandRow="1">
                <a:tableStyleId>{2D5ABB26-0587-4C30-8999-92F81FD0307C}</a:tableStyleId>
              </a:tblPr>
              <a:tblGrid>
                <a:gridCol w="3863975">
                  <a:extLst>
                    <a:ext uri="{9D8B030D-6E8A-4147-A177-3AD203B41FA5}">
                      <a16:colId xmlns:a16="http://schemas.microsoft.com/office/drawing/2014/main" xmlns="" val="20000"/>
                    </a:ext>
                  </a:extLst>
                </a:gridCol>
                <a:gridCol w="4593590">
                  <a:extLst>
                    <a:ext uri="{9D8B030D-6E8A-4147-A177-3AD203B41FA5}">
                      <a16:colId xmlns:a16="http://schemas.microsoft.com/office/drawing/2014/main" xmlns="" val="20001"/>
                    </a:ext>
                  </a:extLst>
                </a:gridCol>
              </a:tblGrid>
              <a:tr h="765810">
                <a:tc>
                  <a:txBody>
                    <a:bodyPr/>
                    <a:lstStyle/>
                    <a:p>
                      <a:pPr marL="228600" algn="ctr">
                        <a:lnSpc>
                          <a:spcPct val="100000"/>
                        </a:lnSpc>
                        <a:spcBef>
                          <a:spcPts val="1390"/>
                        </a:spcBef>
                      </a:pPr>
                      <a:r>
                        <a:rPr sz="2600" b="1" spc="-5" dirty="0">
                          <a:latin typeface="Arial"/>
                          <a:cs typeface="Arial"/>
                        </a:rPr>
                        <a:t>Ngưỡng </a:t>
                      </a:r>
                      <a:r>
                        <a:rPr sz="2600" b="1" spc="5" dirty="0">
                          <a:latin typeface="Arial"/>
                          <a:cs typeface="Arial"/>
                        </a:rPr>
                        <a:t>phân</a:t>
                      </a:r>
                      <a:r>
                        <a:rPr sz="2600" b="1" spc="-50" dirty="0">
                          <a:latin typeface="Arial"/>
                          <a:cs typeface="Arial"/>
                        </a:rPr>
                        <a:t> </a:t>
                      </a:r>
                      <a:r>
                        <a:rPr sz="2600" b="1" dirty="0">
                          <a:latin typeface="Arial"/>
                          <a:cs typeface="Arial"/>
                        </a:rPr>
                        <a:t>loại</a:t>
                      </a:r>
                      <a:endParaRPr sz="2600" dirty="0">
                        <a:latin typeface="Arial"/>
                        <a:cs typeface="Arial"/>
                      </a:endParaRPr>
                    </a:p>
                  </a:txBody>
                  <a:tcPr marL="0" marR="0" marT="176530" marB="0">
                    <a:lnT w="12700">
                      <a:solidFill>
                        <a:srgbClr val="4F81BC"/>
                      </a:solidFill>
                      <a:prstDash val="solid"/>
                    </a:lnT>
                    <a:lnB w="12700">
                      <a:solidFill>
                        <a:srgbClr val="4F81BC"/>
                      </a:solidFill>
                      <a:prstDash val="solid"/>
                    </a:lnB>
                  </a:tcPr>
                </a:tc>
                <a:tc>
                  <a:txBody>
                    <a:bodyPr/>
                    <a:lstStyle/>
                    <a:p>
                      <a:pPr marL="297180">
                        <a:lnSpc>
                          <a:spcPct val="100000"/>
                        </a:lnSpc>
                        <a:spcBef>
                          <a:spcPts val="1390"/>
                        </a:spcBef>
                      </a:pPr>
                      <a:r>
                        <a:rPr sz="2600" b="1" dirty="0">
                          <a:latin typeface="Arial"/>
                          <a:cs typeface="Arial"/>
                        </a:rPr>
                        <a:t>Đánh</a:t>
                      </a:r>
                      <a:r>
                        <a:rPr sz="2600" b="1" spc="-20" dirty="0">
                          <a:latin typeface="Arial"/>
                          <a:cs typeface="Arial"/>
                        </a:rPr>
                        <a:t> </a:t>
                      </a:r>
                      <a:r>
                        <a:rPr sz="2600" b="1" dirty="0">
                          <a:latin typeface="Arial"/>
                          <a:cs typeface="Arial"/>
                        </a:rPr>
                        <a:t>giá</a:t>
                      </a:r>
                      <a:endParaRPr sz="2600">
                        <a:latin typeface="Arial"/>
                        <a:cs typeface="Arial"/>
                      </a:endParaRPr>
                    </a:p>
                  </a:txBody>
                  <a:tcPr marL="0" marR="0" marT="176530" marB="0">
                    <a:lnT w="12700">
                      <a:solidFill>
                        <a:srgbClr val="4F81BC"/>
                      </a:solidFill>
                      <a:prstDash val="solid"/>
                    </a:lnT>
                    <a:lnB w="12700">
                      <a:solidFill>
                        <a:srgbClr val="4F81BC"/>
                      </a:solidFill>
                      <a:prstDash val="solid"/>
                    </a:lnB>
                  </a:tcPr>
                </a:tc>
                <a:extLst>
                  <a:ext uri="{0D108BD9-81ED-4DB2-BD59-A6C34878D82A}">
                    <a16:rowId xmlns:a16="http://schemas.microsoft.com/office/drawing/2014/main" xmlns="" val="10000"/>
                  </a:ext>
                </a:extLst>
              </a:tr>
              <a:tr h="868679">
                <a:tc>
                  <a:txBody>
                    <a:bodyPr/>
                    <a:lstStyle/>
                    <a:p>
                      <a:pPr marL="93980">
                        <a:lnSpc>
                          <a:spcPct val="100000"/>
                        </a:lnSpc>
                        <a:spcBef>
                          <a:spcPts val="1795"/>
                        </a:spcBef>
                        <a:tabLst>
                          <a:tab pos="470534" algn="l"/>
                        </a:tabLst>
                      </a:pPr>
                      <a:r>
                        <a:rPr sz="2600" dirty="0">
                          <a:latin typeface="Arial"/>
                          <a:cs typeface="Arial"/>
                        </a:rPr>
                        <a:t>&lt;	-</a:t>
                      </a:r>
                      <a:r>
                        <a:rPr sz="2600" spc="-15" dirty="0">
                          <a:latin typeface="Arial"/>
                          <a:cs typeface="Arial"/>
                        </a:rPr>
                        <a:t> </a:t>
                      </a:r>
                      <a:r>
                        <a:rPr sz="2600" dirty="0">
                          <a:latin typeface="Arial"/>
                          <a:cs typeface="Arial"/>
                        </a:rPr>
                        <a:t>3SD</a:t>
                      </a:r>
                      <a:endParaRPr sz="2600">
                        <a:latin typeface="Arial"/>
                        <a:cs typeface="Arial"/>
                      </a:endParaRPr>
                    </a:p>
                  </a:txBody>
                  <a:tcPr marL="0" marR="0" marT="227965" marB="0">
                    <a:lnT w="12700">
                      <a:solidFill>
                        <a:srgbClr val="4F81BC"/>
                      </a:solidFill>
                      <a:prstDash val="solid"/>
                    </a:lnT>
                    <a:solidFill>
                      <a:srgbClr val="D2DFED"/>
                    </a:solidFill>
                  </a:tcPr>
                </a:tc>
                <a:tc>
                  <a:txBody>
                    <a:bodyPr/>
                    <a:lstStyle/>
                    <a:p>
                      <a:pPr marL="297180">
                        <a:lnSpc>
                          <a:spcPct val="100000"/>
                        </a:lnSpc>
                        <a:spcBef>
                          <a:spcPts val="1795"/>
                        </a:spcBef>
                      </a:pPr>
                      <a:r>
                        <a:rPr sz="2600" dirty="0">
                          <a:latin typeface="Arial"/>
                          <a:cs typeface="Arial"/>
                        </a:rPr>
                        <a:t>SDD </a:t>
                      </a:r>
                      <a:r>
                        <a:rPr sz="2600" dirty="0" err="1">
                          <a:latin typeface="Arial"/>
                          <a:cs typeface="Arial"/>
                        </a:rPr>
                        <a:t>thể</a:t>
                      </a:r>
                      <a:r>
                        <a:rPr sz="2600" dirty="0">
                          <a:latin typeface="Arial"/>
                          <a:cs typeface="Arial"/>
                        </a:rPr>
                        <a:t> </a:t>
                      </a:r>
                      <a:r>
                        <a:rPr lang="en-US" sz="2600" dirty="0" err="1">
                          <a:latin typeface="+mn-lt"/>
                          <a:cs typeface="Arial"/>
                        </a:rPr>
                        <a:t>gầy</a:t>
                      </a:r>
                      <a:r>
                        <a:rPr lang="en-US" sz="2600" dirty="0">
                          <a:latin typeface="+mn-lt"/>
                          <a:cs typeface="Arial"/>
                        </a:rPr>
                        <a:t> </a:t>
                      </a:r>
                      <a:r>
                        <a:rPr lang="en-US" sz="2600" dirty="0" err="1">
                          <a:latin typeface="+mn-lt"/>
                          <a:cs typeface="Arial"/>
                        </a:rPr>
                        <a:t>còm</a:t>
                      </a:r>
                      <a:r>
                        <a:rPr lang="en-US" sz="2600" dirty="0">
                          <a:latin typeface="+mn-lt"/>
                          <a:cs typeface="Arial"/>
                        </a:rPr>
                        <a:t> </a:t>
                      </a:r>
                      <a:r>
                        <a:rPr sz="2600" spc="-5" dirty="0" err="1">
                          <a:latin typeface="Arial"/>
                          <a:cs typeface="Arial"/>
                        </a:rPr>
                        <a:t>nặng</a:t>
                      </a:r>
                      <a:endParaRPr sz="2600" dirty="0">
                        <a:latin typeface="Arial"/>
                        <a:cs typeface="Arial"/>
                      </a:endParaRPr>
                    </a:p>
                  </a:txBody>
                  <a:tcPr marL="0" marR="0" marT="227965" marB="0">
                    <a:lnT w="12700">
                      <a:solidFill>
                        <a:srgbClr val="4F81BC"/>
                      </a:solidFill>
                      <a:prstDash val="solid"/>
                    </a:lnT>
                    <a:solidFill>
                      <a:srgbClr val="D2DFED"/>
                    </a:solidFill>
                  </a:tcPr>
                </a:tc>
                <a:extLst>
                  <a:ext uri="{0D108BD9-81ED-4DB2-BD59-A6C34878D82A}">
                    <a16:rowId xmlns:a16="http://schemas.microsoft.com/office/drawing/2014/main" xmlns="" val="10001"/>
                  </a:ext>
                </a:extLst>
              </a:tr>
              <a:tr h="868857">
                <a:tc>
                  <a:txBody>
                    <a:bodyPr/>
                    <a:lstStyle/>
                    <a:p>
                      <a:pPr marL="93980">
                        <a:lnSpc>
                          <a:spcPct val="100000"/>
                        </a:lnSpc>
                        <a:spcBef>
                          <a:spcPts val="1800"/>
                        </a:spcBef>
                      </a:pPr>
                      <a:r>
                        <a:rPr sz="2600" dirty="0">
                          <a:latin typeface="Arial"/>
                          <a:cs typeface="Arial"/>
                        </a:rPr>
                        <a:t>- 3SD ≤ </a:t>
                      </a:r>
                      <a:r>
                        <a:rPr lang="en-US" sz="2600" dirty="0">
                          <a:latin typeface="Arial"/>
                          <a:cs typeface="Arial"/>
                        </a:rPr>
                        <a:t>CN</a:t>
                      </a:r>
                      <a:r>
                        <a:rPr sz="2600" dirty="0">
                          <a:latin typeface="Arial"/>
                          <a:cs typeface="Arial"/>
                        </a:rPr>
                        <a:t>/</a:t>
                      </a:r>
                      <a:r>
                        <a:rPr lang="en-US" sz="2600" dirty="0">
                          <a:latin typeface="Arial"/>
                          <a:cs typeface="Arial"/>
                        </a:rPr>
                        <a:t>CC</a:t>
                      </a:r>
                      <a:r>
                        <a:rPr sz="2600" dirty="0">
                          <a:latin typeface="Arial"/>
                          <a:cs typeface="Arial"/>
                        </a:rPr>
                        <a:t> &lt; - 2</a:t>
                      </a:r>
                      <a:r>
                        <a:rPr sz="2600" spc="-125" dirty="0">
                          <a:latin typeface="Arial"/>
                          <a:cs typeface="Arial"/>
                        </a:rPr>
                        <a:t> </a:t>
                      </a:r>
                      <a:r>
                        <a:rPr sz="2600" dirty="0">
                          <a:latin typeface="Arial"/>
                          <a:cs typeface="Arial"/>
                        </a:rPr>
                        <a:t>SD</a:t>
                      </a:r>
                    </a:p>
                  </a:txBody>
                  <a:tcPr marL="0" marR="0" marT="228600" marB="0"/>
                </a:tc>
                <a:tc>
                  <a:txBody>
                    <a:bodyPr/>
                    <a:lstStyle/>
                    <a:p>
                      <a:pPr marL="297180">
                        <a:lnSpc>
                          <a:spcPct val="100000"/>
                        </a:lnSpc>
                        <a:spcBef>
                          <a:spcPts val="1800"/>
                        </a:spcBef>
                      </a:pPr>
                      <a:r>
                        <a:rPr sz="2600" dirty="0">
                          <a:latin typeface="Arial"/>
                          <a:cs typeface="Arial"/>
                        </a:rPr>
                        <a:t>SDD </a:t>
                      </a:r>
                      <a:r>
                        <a:rPr sz="2600" dirty="0" err="1">
                          <a:latin typeface="Arial"/>
                          <a:cs typeface="Arial"/>
                        </a:rPr>
                        <a:t>thể</a:t>
                      </a:r>
                      <a:r>
                        <a:rPr sz="2600" dirty="0">
                          <a:latin typeface="Arial"/>
                          <a:cs typeface="Arial"/>
                        </a:rPr>
                        <a:t> </a:t>
                      </a:r>
                      <a:r>
                        <a:rPr lang="en-US" sz="2600" dirty="0" err="1">
                          <a:latin typeface="Arial"/>
                          <a:cs typeface="Arial"/>
                        </a:rPr>
                        <a:t>gầy</a:t>
                      </a:r>
                      <a:r>
                        <a:rPr sz="2600" spc="-20" dirty="0">
                          <a:latin typeface="Arial"/>
                          <a:cs typeface="Arial"/>
                        </a:rPr>
                        <a:t> </a:t>
                      </a:r>
                      <a:r>
                        <a:rPr sz="2600" dirty="0">
                          <a:latin typeface="Arial"/>
                          <a:cs typeface="Arial"/>
                        </a:rPr>
                        <a:t>còm</a:t>
                      </a:r>
                    </a:p>
                  </a:txBody>
                  <a:tcPr marL="0" marR="0" marT="228600" marB="0"/>
                </a:tc>
                <a:extLst>
                  <a:ext uri="{0D108BD9-81ED-4DB2-BD59-A6C34878D82A}">
                    <a16:rowId xmlns:a16="http://schemas.microsoft.com/office/drawing/2014/main" xmlns="" val="10002"/>
                  </a:ext>
                </a:extLst>
              </a:tr>
              <a:tr h="765759">
                <a:tc>
                  <a:txBody>
                    <a:bodyPr/>
                    <a:lstStyle/>
                    <a:p>
                      <a:pPr marL="93980">
                        <a:lnSpc>
                          <a:spcPct val="100000"/>
                        </a:lnSpc>
                        <a:spcBef>
                          <a:spcPts val="1395"/>
                        </a:spcBef>
                      </a:pPr>
                      <a:r>
                        <a:rPr sz="2600" dirty="0">
                          <a:latin typeface="Arial"/>
                          <a:cs typeface="Arial"/>
                        </a:rPr>
                        <a:t>- 2SD ≤ </a:t>
                      </a:r>
                      <a:r>
                        <a:rPr lang="en-US" sz="2600" dirty="0">
                          <a:latin typeface="+mn-lt"/>
                          <a:cs typeface="Arial"/>
                        </a:rPr>
                        <a:t>CN/CC</a:t>
                      </a:r>
                      <a:r>
                        <a:rPr sz="2600" dirty="0">
                          <a:latin typeface="Arial"/>
                          <a:cs typeface="Arial"/>
                        </a:rPr>
                        <a:t> ≤ +</a:t>
                      </a:r>
                      <a:r>
                        <a:rPr sz="2600" spc="-125" dirty="0">
                          <a:latin typeface="Arial"/>
                          <a:cs typeface="Arial"/>
                        </a:rPr>
                        <a:t> </a:t>
                      </a:r>
                      <a:r>
                        <a:rPr lang="en-US" sz="2600" dirty="0">
                          <a:latin typeface="Arial"/>
                          <a:cs typeface="Arial"/>
                        </a:rPr>
                        <a:t>2</a:t>
                      </a:r>
                      <a:r>
                        <a:rPr sz="2600" dirty="0">
                          <a:latin typeface="Arial"/>
                          <a:cs typeface="Arial"/>
                        </a:rPr>
                        <a:t>SD</a:t>
                      </a:r>
                    </a:p>
                  </a:txBody>
                  <a:tcPr marL="0" marR="0" marT="177165" marB="0">
                    <a:solidFill>
                      <a:srgbClr val="D2DFED"/>
                    </a:solidFill>
                  </a:tcPr>
                </a:tc>
                <a:tc>
                  <a:txBody>
                    <a:bodyPr/>
                    <a:lstStyle/>
                    <a:p>
                      <a:pPr marL="297180">
                        <a:lnSpc>
                          <a:spcPct val="100000"/>
                        </a:lnSpc>
                        <a:spcBef>
                          <a:spcPts val="1395"/>
                        </a:spcBef>
                      </a:pPr>
                      <a:r>
                        <a:rPr sz="2600" dirty="0">
                          <a:latin typeface="Arial"/>
                          <a:cs typeface="Arial"/>
                        </a:rPr>
                        <a:t>Bình thường</a:t>
                      </a:r>
                      <a:endParaRPr sz="2600">
                        <a:latin typeface="Arial"/>
                        <a:cs typeface="Arial"/>
                      </a:endParaRPr>
                    </a:p>
                  </a:txBody>
                  <a:tcPr marL="0" marR="0" marT="177165" marB="0">
                    <a:solidFill>
                      <a:srgbClr val="D2DFED"/>
                    </a:solidFill>
                  </a:tcPr>
                </a:tc>
                <a:extLst>
                  <a:ext uri="{0D108BD9-81ED-4DB2-BD59-A6C34878D82A}">
                    <a16:rowId xmlns:a16="http://schemas.microsoft.com/office/drawing/2014/main" xmlns="" val="10003"/>
                  </a:ext>
                </a:extLst>
              </a:tr>
              <a:tr h="765733">
                <a:tc>
                  <a:txBody>
                    <a:bodyPr/>
                    <a:lstStyle/>
                    <a:p>
                      <a:pPr marL="93980">
                        <a:lnSpc>
                          <a:spcPct val="100000"/>
                        </a:lnSpc>
                        <a:spcBef>
                          <a:spcPts val="1395"/>
                        </a:spcBef>
                      </a:pPr>
                      <a:r>
                        <a:rPr lang="en-US" sz="2600" dirty="0">
                          <a:latin typeface="+mn-lt"/>
                          <a:cs typeface="Arial"/>
                        </a:rPr>
                        <a:t>CN/CC</a:t>
                      </a:r>
                      <a:r>
                        <a:rPr sz="2600" dirty="0">
                          <a:latin typeface="Arial"/>
                          <a:cs typeface="Arial"/>
                        </a:rPr>
                        <a:t> </a:t>
                      </a:r>
                      <a:r>
                        <a:rPr lang="en-US" sz="2600" dirty="0">
                          <a:latin typeface="Arial"/>
                          <a:cs typeface="Arial"/>
                        </a:rPr>
                        <a:t>&gt;</a:t>
                      </a:r>
                      <a:r>
                        <a:rPr sz="2600" dirty="0">
                          <a:latin typeface="Arial"/>
                          <a:cs typeface="Arial"/>
                        </a:rPr>
                        <a:t> +</a:t>
                      </a:r>
                      <a:r>
                        <a:rPr sz="2600" spc="-135" dirty="0">
                          <a:latin typeface="Arial"/>
                          <a:cs typeface="Arial"/>
                        </a:rPr>
                        <a:t> </a:t>
                      </a:r>
                      <a:r>
                        <a:rPr sz="2600" dirty="0">
                          <a:latin typeface="Arial"/>
                          <a:cs typeface="Arial"/>
                        </a:rPr>
                        <a:t>2SD</a:t>
                      </a:r>
                    </a:p>
                  </a:txBody>
                  <a:tcPr marL="0" marR="0" marT="177165" marB="0"/>
                </a:tc>
                <a:tc>
                  <a:txBody>
                    <a:bodyPr/>
                    <a:lstStyle/>
                    <a:p>
                      <a:pPr marL="297180">
                        <a:lnSpc>
                          <a:spcPct val="100000"/>
                        </a:lnSpc>
                        <a:spcBef>
                          <a:spcPts val="1395"/>
                        </a:spcBef>
                      </a:pPr>
                      <a:r>
                        <a:rPr sz="2600" dirty="0">
                          <a:latin typeface="Arial"/>
                          <a:cs typeface="Arial"/>
                        </a:rPr>
                        <a:t>Thừa</a:t>
                      </a:r>
                      <a:r>
                        <a:rPr sz="2600" spc="-20" dirty="0">
                          <a:latin typeface="Arial"/>
                          <a:cs typeface="Arial"/>
                        </a:rPr>
                        <a:t> </a:t>
                      </a:r>
                      <a:r>
                        <a:rPr sz="2600" dirty="0">
                          <a:latin typeface="Arial"/>
                          <a:cs typeface="Arial"/>
                        </a:rPr>
                        <a:t>cân</a:t>
                      </a:r>
                      <a:endParaRPr sz="2600">
                        <a:latin typeface="Arial"/>
                        <a:cs typeface="Arial"/>
                      </a:endParaRPr>
                    </a:p>
                  </a:txBody>
                  <a:tcPr marL="0" marR="0" marT="177165" marB="0"/>
                </a:tc>
                <a:extLst>
                  <a:ext uri="{0D108BD9-81ED-4DB2-BD59-A6C34878D82A}">
                    <a16:rowId xmlns:a16="http://schemas.microsoft.com/office/drawing/2014/main" xmlns="" val="10004"/>
                  </a:ext>
                </a:extLst>
              </a:tr>
              <a:tr h="765759">
                <a:tc>
                  <a:txBody>
                    <a:bodyPr/>
                    <a:lstStyle/>
                    <a:p>
                      <a:pPr marL="93980">
                        <a:lnSpc>
                          <a:spcPct val="100000"/>
                        </a:lnSpc>
                        <a:spcBef>
                          <a:spcPts val="1395"/>
                        </a:spcBef>
                      </a:pPr>
                      <a:r>
                        <a:rPr lang="en-US" sz="2600" dirty="0">
                          <a:latin typeface="Arial"/>
                          <a:cs typeface="Arial"/>
                        </a:rPr>
                        <a:t> CN/CC</a:t>
                      </a:r>
                      <a:r>
                        <a:rPr sz="2600" dirty="0">
                          <a:latin typeface="Arial"/>
                          <a:cs typeface="Arial"/>
                        </a:rPr>
                        <a:t>&gt; +</a:t>
                      </a:r>
                      <a:r>
                        <a:rPr sz="2600" spc="-25" dirty="0">
                          <a:latin typeface="Arial"/>
                          <a:cs typeface="Arial"/>
                        </a:rPr>
                        <a:t> </a:t>
                      </a:r>
                      <a:r>
                        <a:rPr lang="en-US" sz="2600" dirty="0">
                          <a:latin typeface="Arial"/>
                          <a:cs typeface="Arial"/>
                        </a:rPr>
                        <a:t>3</a:t>
                      </a:r>
                      <a:r>
                        <a:rPr sz="2600" dirty="0">
                          <a:latin typeface="Arial"/>
                          <a:cs typeface="Arial"/>
                        </a:rPr>
                        <a:t>SD</a:t>
                      </a:r>
                    </a:p>
                  </a:txBody>
                  <a:tcPr marL="0" marR="0" marT="177165" marB="0">
                    <a:lnB w="12700">
                      <a:solidFill>
                        <a:srgbClr val="4F81BC"/>
                      </a:solidFill>
                      <a:prstDash val="solid"/>
                    </a:lnB>
                    <a:solidFill>
                      <a:srgbClr val="D2DFED"/>
                    </a:solidFill>
                  </a:tcPr>
                </a:tc>
                <a:tc>
                  <a:txBody>
                    <a:bodyPr/>
                    <a:lstStyle/>
                    <a:p>
                      <a:pPr marL="297180">
                        <a:lnSpc>
                          <a:spcPct val="100000"/>
                        </a:lnSpc>
                        <a:spcBef>
                          <a:spcPts val="1395"/>
                        </a:spcBef>
                      </a:pPr>
                      <a:r>
                        <a:rPr sz="2600" dirty="0">
                          <a:latin typeface="Arial"/>
                          <a:cs typeface="Arial"/>
                        </a:rPr>
                        <a:t>Béo phì</a:t>
                      </a:r>
                    </a:p>
                  </a:txBody>
                  <a:tcPr marL="0" marR="0" marT="177165" marB="0">
                    <a:lnB w="12700">
                      <a:solidFill>
                        <a:srgbClr val="4F81BC"/>
                      </a:solidFill>
                      <a:prstDash val="solid"/>
                    </a:lnB>
                    <a:solidFill>
                      <a:srgbClr val="D2DFED"/>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33400"/>
            <a:ext cx="9144000" cy="5715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81000"/>
            <a:ext cx="9144000" cy="609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734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003198" y="245109"/>
            <a:ext cx="729107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0000"/>
                </a:solidFill>
              </a:rPr>
              <a:t>ĐÁNH GIÁ TTDD TRẺ </a:t>
            </a:r>
            <a:r>
              <a:rPr lang="en-US" sz="3600" dirty="0">
                <a:solidFill>
                  <a:srgbClr val="FF0000"/>
                </a:solidFill>
              </a:rPr>
              <a:t>&gt;5 TUỔI</a:t>
            </a:r>
            <a:endParaRPr sz="3600" dirty="0"/>
          </a:p>
        </p:txBody>
      </p:sp>
      <p:sp>
        <p:nvSpPr>
          <p:cNvPr id="8" name="object 8"/>
          <p:cNvSpPr txBox="1"/>
          <p:nvPr/>
        </p:nvSpPr>
        <p:spPr>
          <a:xfrm>
            <a:off x="656336" y="1392453"/>
            <a:ext cx="4718685" cy="3226435"/>
          </a:xfrm>
          <a:prstGeom prst="rect">
            <a:avLst/>
          </a:prstGeom>
        </p:spPr>
        <p:txBody>
          <a:bodyPr vert="horz" wrap="square" lIns="0" tIns="226060" rIns="0" bIns="0" rtlCol="0">
            <a:spAutoFit/>
          </a:bodyPr>
          <a:lstStyle/>
          <a:p>
            <a:pPr marL="12700">
              <a:lnSpc>
                <a:spcPct val="100000"/>
              </a:lnSpc>
              <a:spcBef>
                <a:spcPts val="1780"/>
              </a:spcBef>
            </a:pPr>
            <a:r>
              <a:rPr sz="2800" spc="-10" dirty="0">
                <a:latin typeface="Arial"/>
                <a:cs typeface="Arial"/>
              </a:rPr>
              <a:t>Sử </a:t>
            </a:r>
            <a:r>
              <a:rPr sz="2800" dirty="0">
                <a:latin typeface="Arial"/>
                <a:cs typeface="Arial"/>
              </a:rPr>
              <a:t>dụng </a:t>
            </a:r>
            <a:r>
              <a:rPr sz="2800" spc="-5" dirty="0">
                <a:latin typeface="Arial"/>
                <a:cs typeface="Arial"/>
              </a:rPr>
              <a:t>2 </a:t>
            </a:r>
            <a:r>
              <a:rPr sz="2800" dirty="0">
                <a:latin typeface="Arial"/>
                <a:cs typeface="Arial"/>
              </a:rPr>
              <a:t>chỉ</a:t>
            </a:r>
            <a:r>
              <a:rPr sz="2800" spc="15" dirty="0">
                <a:latin typeface="Arial"/>
                <a:cs typeface="Arial"/>
              </a:rPr>
              <a:t> </a:t>
            </a:r>
            <a:r>
              <a:rPr sz="2800" dirty="0">
                <a:latin typeface="Arial"/>
                <a:cs typeface="Arial"/>
              </a:rPr>
              <a:t>số:</a:t>
            </a:r>
          </a:p>
          <a:p>
            <a:pPr marL="471170" marR="5080">
              <a:lnSpc>
                <a:spcPts val="5040"/>
              </a:lnSpc>
              <a:spcBef>
                <a:spcPts val="445"/>
              </a:spcBef>
            </a:pPr>
            <a:r>
              <a:rPr sz="2800" spc="-5" dirty="0">
                <a:latin typeface="Arial"/>
                <a:cs typeface="Arial"/>
              </a:rPr>
              <a:t>BMI </a:t>
            </a:r>
            <a:r>
              <a:rPr sz="2800" dirty="0">
                <a:latin typeface="Arial"/>
                <a:cs typeface="Arial"/>
              </a:rPr>
              <a:t>theo tuổi </a:t>
            </a:r>
            <a:r>
              <a:rPr sz="2800" spc="-5" dirty="0">
                <a:latin typeface="Arial"/>
                <a:cs typeface="Arial"/>
              </a:rPr>
              <a:t>(BMI/T)  Chiều </a:t>
            </a:r>
            <a:r>
              <a:rPr sz="2800" dirty="0">
                <a:latin typeface="Arial"/>
                <a:cs typeface="Arial"/>
              </a:rPr>
              <a:t>cao theo tuổi</a:t>
            </a:r>
            <a:r>
              <a:rPr sz="2800" spc="-40" dirty="0">
                <a:latin typeface="Arial"/>
                <a:cs typeface="Arial"/>
              </a:rPr>
              <a:t> </a:t>
            </a:r>
            <a:r>
              <a:rPr sz="2800" spc="-5" dirty="0">
                <a:latin typeface="Arial"/>
                <a:cs typeface="Arial"/>
              </a:rPr>
              <a:t>(CC/T)</a:t>
            </a:r>
            <a:endParaRPr sz="2800" dirty="0">
              <a:latin typeface="Arial"/>
              <a:cs typeface="Arial"/>
            </a:endParaRPr>
          </a:p>
          <a:p>
            <a:pPr>
              <a:lnSpc>
                <a:spcPct val="100000"/>
              </a:lnSpc>
            </a:pPr>
            <a:endParaRPr sz="3100" dirty="0">
              <a:latin typeface="Arial"/>
              <a:cs typeface="Arial"/>
            </a:endParaRPr>
          </a:p>
          <a:p>
            <a:pPr marL="12700">
              <a:lnSpc>
                <a:spcPct val="100000"/>
              </a:lnSpc>
              <a:spcBef>
                <a:spcPts val="2715"/>
              </a:spcBef>
            </a:pPr>
            <a:r>
              <a:rPr sz="2800" dirty="0">
                <a:latin typeface="Arial"/>
                <a:cs typeface="Arial"/>
              </a:rPr>
              <a:t>Quần </a:t>
            </a:r>
            <a:r>
              <a:rPr sz="2800" spc="-5" dirty="0">
                <a:latin typeface="Arial"/>
                <a:cs typeface="Arial"/>
              </a:rPr>
              <a:t>thể </a:t>
            </a:r>
            <a:r>
              <a:rPr sz="2800" dirty="0">
                <a:latin typeface="Arial"/>
                <a:cs typeface="Arial"/>
              </a:rPr>
              <a:t>tham khảo</a:t>
            </a:r>
            <a:r>
              <a:rPr sz="2800" spc="-10" dirty="0">
                <a:latin typeface="Arial"/>
                <a:cs typeface="Arial"/>
              </a:rPr>
              <a:t> </a:t>
            </a:r>
            <a:r>
              <a:rPr sz="2800" spc="-5" dirty="0">
                <a:latin typeface="Arial"/>
                <a:cs typeface="Arial"/>
              </a:rPr>
              <a:t>WHO</a:t>
            </a:r>
            <a:endParaRPr sz="2800" dirty="0">
              <a:latin typeface="Arial"/>
              <a:cs typeface="Arial"/>
            </a:endParaRPr>
          </a:p>
        </p:txBody>
      </p:sp>
      <p:sp>
        <p:nvSpPr>
          <p:cNvPr id="9" name="object 9"/>
          <p:cNvSpPr/>
          <p:nvPr/>
        </p:nvSpPr>
        <p:spPr>
          <a:xfrm>
            <a:off x="396240" y="1763267"/>
            <a:ext cx="202691" cy="21183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96240" y="4323588"/>
            <a:ext cx="202691" cy="2118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0785" y="2057400"/>
            <a:ext cx="6953884" cy="3126625"/>
          </a:xfrm>
          <a:prstGeom prst="rect">
            <a:avLst/>
          </a:prstGeom>
        </p:spPr>
        <p:txBody>
          <a:bodyPr vert="horz" wrap="square" lIns="0" tIns="12700" rIns="0" bIns="0" rtlCol="0">
            <a:spAutoFit/>
          </a:bodyPr>
          <a:lstStyle/>
          <a:p>
            <a:pPr marL="1787525" marR="2696210" indent="984250">
              <a:lnSpc>
                <a:spcPct val="152000"/>
              </a:lnSpc>
              <a:spcBef>
                <a:spcPts val="100"/>
              </a:spcBef>
              <a:tabLst>
                <a:tab pos="4159885" algn="l"/>
              </a:tabLst>
            </a:pPr>
            <a:r>
              <a:rPr sz="2100" spc="-5" dirty="0">
                <a:latin typeface="Arial"/>
                <a:cs typeface="Arial"/>
              </a:rPr>
              <a:t>Cân </a:t>
            </a:r>
            <a:r>
              <a:rPr sz="2100" spc="-5" dirty="0" err="1">
                <a:latin typeface="Arial"/>
                <a:cs typeface="Arial"/>
              </a:rPr>
              <a:t>nặng</a:t>
            </a:r>
            <a:r>
              <a:rPr sz="2100" spc="-5" dirty="0">
                <a:latin typeface="Arial"/>
                <a:cs typeface="Arial"/>
              </a:rPr>
              <a:t>  </a:t>
            </a:r>
            <a:r>
              <a:rPr sz="2100" dirty="0">
                <a:latin typeface="Arial"/>
                <a:cs typeface="Arial"/>
              </a:rPr>
              <a:t>BMI = </a:t>
            </a:r>
            <a:r>
              <a:rPr sz="2100" u="heavy" dirty="0">
                <a:uFill>
                  <a:solidFill>
                    <a:srgbClr val="000000"/>
                  </a:solidFill>
                </a:uFill>
                <a:latin typeface="Arial"/>
                <a:cs typeface="Arial"/>
              </a:rPr>
              <a:t> 	</a:t>
            </a:r>
            <a:r>
              <a:rPr sz="2100" dirty="0">
                <a:latin typeface="Arial"/>
                <a:cs typeface="Arial"/>
              </a:rPr>
              <a:t>-</a:t>
            </a:r>
          </a:p>
          <a:p>
            <a:pPr marR="103505" algn="ctr">
              <a:lnSpc>
                <a:spcPct val="100000"/>
              </a:lnSpc>
              <a:spcBef>
                <a:spcPts val="1295"/>
              </a:spcBef>
            </a:pPr>
            <a:r>
              <a:rPr sz="2100" spc="-5" dirty="0">
                <a:latin typeface="Arial"/>
                <a:cs typeface="Arial"/>
              </a:rPr>
              <a:t>Chiều</a:t>
            </a:r>
            <a:r>
              <a:rPr sz="2100" spc="-20" dirty="0">
                <a:latin typeface="Arial"/>
                <a:cs typeface="Arial"/>
              </a:rPr>
              <a:t> </a:t>
            </a:r>
            <a:r>
              <a:rPr sz="2100" spc="-5" dirty="0">
                <a:latin typeface="Arial"/>
                <a:cs typeface="Arial"/>
              </a:rPr>
              <a:t>cao</a:t>
            </a:r>
            <a:r>
              <a:rPr sz="2100" spc="-7" baseline="25793" dirty="0">
                <a:latin typeface="Arial"/>
                <a:cs typeface="Arial"/>
              </a:rPr>
              <a:t>2</a:t>
            </a:r>
            <a:endParaRPr sz="2100" baseline="25793" dirty="0">
              <a:latin typeface="Arial"/>
              <a:cs typeface="Arial"/>
            </a:endParaRPr>
          </a:p>
          <a:p>
            <a:pPr marL="415290">
              <a:lnSpc>
                <a:spcPct val="100000"/>
              </a:lnSpc>
              <a:spcBef>
                <a:spcPts val="1310"/>
              </a:spcBef>
            </a:pPr>
            <a:r>
              <a:rPr sz="2100" spc="-10" dirty="0">
                <a:latin typeface="Arial"/>
                <a:cs typeface="Arial"/>
              </a:rPr>
              <a:t>Cân nặng:</a:t>
            </a:r>
            <a:r>
              <a:rPr sz="2100" spc="-70" dirty="0">
                <a:latin typeface="Arial"/>
                <a:cs typeface="Arial"/>
              </a:rPr>
              <a:t> </a:t>
            </a:r>
            <a:r>
              <a:rPr sz="2100" dirty="0">
                <a:latin typeface="Arial"/>
                <a:cs typeface="Arial"/>
              </a:rPr>
              <a:t>kg</a:t>
            </a:r>
          </a:p>
          <a:p>
            <a:pPr marL="415290">
              <a:lnSpc>
                <a:spcPct val="100000"/>
              </a:lnSpc>
              <a:spcBef>
                <a:spcPts val="1310"/>
              </a:spcBef>
            </a:pPr>
            <a:r>
              <a:rPr sz="2100" spc="-5" dirty="0">
                <a:latin typeface="Arial"/>
                <a:cs typeface="Arial"/>
              </a:rPr>
              <a:t>Chiều </a:t>
            </a:r>
            <a:r>
              <a:rPr sz="2100" dirty="0">
                <a:latin typeface="Arial"/>
                <a:cs typeface="Arial"/>
              </a:rPr>
              <a:t>cao:</a:t>
            </a:r>
            <a:r>
              <a:rPr sz="2100" spc="-110" dirty="0">
                <a:latin typeface="Arial"/>
                <a:cs typeface="Arial"/>
              </a:rPr>
              <a:t> </a:t>
            </a:r>
            <a:r>
              <a:rPr sz="2100" dirty="0">
                <a:latin typeface="Arial"/>
                <a:cs typeface="Arial"/>
              </a:rPr>
              <a:t>m</a:t>
            </a:r>
          </a:p>
          <a:p>
            <a:pPr>
              <a:lnSpc>
                <a:spcPct val="100000"/>
              </a:lnSpc>
            </a:pPr>
            <a:endParaRPr sz="2300" dirty="0">
              <a:latin typeface="Arial"/>
              <a:cs typeface="Arial"/>
            </a:endParaRPr>
          </a:p>
          <a:p>
            <a:pPr>
              <a:lnSpc>
                <a:spcPct val="100000"/>
              </a:lnSpc>
              <a:spcBef>
                <a:spcPts val="20"/>
              </a:spcBef>
            </a:pPr>
            <a:endParaRPr sz="2000" dirty="0">
              <a:latin typeface="Arial"/>
              <a:cs typeface="Arial"/>
            </a:endParaRPr>
          </a:p>
        </p:txBody>
      </p:sp>
      <p:sp>
        <p:nvSpPr>
          <p:cNvPr id="3" name="object 3"/>
          <p:cNvSpPr/>
          <p:nvPr/>
        </p:nvSpPr>
        <p:spPr>
          <a:xfrm>
            <a:off x="2073965" y="379344"/>
            <a:ext cx="5167525" cy="45685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44064" y="325882"/>
            <a:ext cx="520890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0000"/>
                </a:solidFill>
              </a:rPr>
              <a:t>CÁCH TÍNH CHỈ </a:t>
            </a:r>
            <a:r>
              <a:rPr sz="3600" spc="-10" dirty="0">
                <a:solidFill>
                  <a:srgbClr val="FF0000"/>
                </a:solidFill>
              </a:rPr>
              <a:t>SỐ</a:t>
            </a:r>
            <a:r>
              <a:rPr sz="3600" spc="-95" dirty="0">
                <a:solidFill>
                  <a:srgbClr val="FF0000"/>
                </a:solidFill>
              </a:rPr>
              <a:t> </a:t>
            </a:r>
            <a:r>
              <a:rPr sz="3600" dirty="0">
                <a:solidFill>
                  <a:srgbClr val="FF0000"/>
                </a:solidFill>
              </a:rPr>
              <a:t>BMI</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22021" y="379344"/>
            <a:ext cx="5850083" cy="4568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14880" y="325882"/>
            <a:ext cx="586803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0000"/>
                </a:solidFill>
              </a:rPr>
              <a:t>ĐÁNH GIÁ </a:t>
            </a:r>
            <a:r>
              <a:rPr sz="3600" spc="-5" dirty="0">
                <a:solidFill>
                  <a:srgbClr val="FF0000"/>
                </a:solidFill>
              </a:rPr>
              <a:t>BMI </a:t>
            </a:r>
            <a:r>
              <a:rPr sz="3600" dirty="0">
                <a:solidFill>
                  <a:srgbClr val="FF0000"/>
                </a:solidFill>
              </a:rPr>
              <a:t>THEO</a:t>
            </a:r>
            <a:r>
              <a:rPr sz="3600" spc="-110" dirty="0">
                <a:solidFill>
                  <a:srgbClr val="FF0000"/>
                </a:solidFill>
              </a:rPr>
              <a:t> </a:t>
            </a:r>
            <a:r>
              <a:rPr sz="3600" dirty="0">
                <a:solidFill>
                  <a:srgbClr val="FF0000"/>
                </a:solidFill>
              </a:rPr>
              <a:t>TUỔI</a:t>
            </a:r>
            <a:endParaRPr sz="3600"/>
          </a:p>
        </p:txBody>
      </p:sp>
      <p:graphicFrame>
        <p:nvGraphicFramePr>
          <p:cNvPr id="4" name="object 4"/>
          <p:cNvGraphicFramePr>
            <a:graphicFrameLocks noGrp="1"/>
          </p:cNvGraphicFramePr>
          <p:nvPr/>
        </p:nvGraphicFramePr>
        <p:xfrm>
          <a:off x="381000" y="1289050"/>
          <a:ext cx="8457565" cy="4800597"/>
        </p:xfrm>
        <a:graphic>
          <a:graphicData uri="http://schemas.openxmlformats.org/drawingml/2006/table">
            <a:tbl>
              <a:tblPr firstRow="1" bandRow="1">
                <a:tableStyleId>{2D5ABB26-0587-4C30-8999-92F81FD0307C}</a:tableStyleId>
              </a:tblPr>
              <a:tblGrid>
                <a:gridCol w="3863975">
                  <a:extLst>
                    <a:ext uri="{9D8B030D-6E8A-4147-A177-3AD203B41FA5}">
                      <a16:colId xmlns:a16="http://schemas.microsoft.com/office/drawing/2014/main" xmlns="" val="20000"/>
                    </a:ext>
                  </a:extLst>
                </a:gridCol>
                <a:gridCol w="4593590">
                  <a:extLst>
                    <a:ext uri="{9D8B030D-6E8A-4147-A177-3AD203B41FA5}">
                      <a16:colId xmlns:a16="http://schemas.microsoft.com/office/drawing/2014/main" xmlns="" val="20001"/>
                    </a:ext>
                  </a:extLst>
                </a:gridCol>
              </a:tblGrid>
              <a:tr h="765810">
                <a:tc>
                  <a:txBody>
                    <a:bodyPr/>
                    <a:lstStyle/>
                    <a:p>
                      <a:pPr marL="228600" algn="ctr">
                        <a:lnSpc>
                          <a:spcPct val="100000"/>
                        </a:lnSpc>
                        <a:spcBef>
                          <a:spcPts val="1390"/>
                        </a:spcBef>
                      </a:pPr>
                      <a:r>
                        <a:rPr sz="2600" b="1" spc="-5" dirty="0">
                          <a:latin typeface="Arial"/>
                          <a:cs typeface="Arial"/>
                        </a:rPr>
                        <a:t>Ngưỡng </a:t>
                      </a:r>
                      <a:r>
                        <a:rPr sz="2600" b="1" spc="5" dirty="0">
                          <a:latin typeface="Arial"/>
                          <a:cs typeface="Arial"/>
                        </a:rPr>
                        <a:t>phân</a:t>
                      </a:r>
                      <a:r>
                        <a:rPr sz="2600" b="1" spc="-50" dirty="0">
                          <a:latin typeface="Arial"/>
                          <a:cs typeface="Arial"/>
                        </a:rPr>
                        <a:t> </a:t>
                      </a:r>
                      <a:r>
                        <a:rPr sz="2600" b="1" dirty="0">
                          <a:latin typeface="Arial"/>
                          <a:cs typeface="Arial"/>
                        </a:rPr>
                        <a:t>loại</a:t>
                      </a:r>
                      <a:endParaRPr sz="2600" dirty="0">
                        <a:latin typeface="Arial"/>
                        <a:cs typeface="Arial"/>
                      </a:endParaRPr>
                    </a:p>
                  </a:txBody>
                  <a:tcPr marL="0" marR="0" marT="176530" marB="0">
                    <a:lnT w="12700">
                      <a:solidFill>
                        <a:srgbClr val="4F81BC"/>
                      </a:solidFill>
                      <a:prstDash val="solid"/>
                    </a:lnT>
                    <a:lnB w="12700">
                      <a:solidFill>
                        <a:srgbClr val="4F81BC"/>
                      </a:solidFill>
                      <a:prstDash val="solid"/>
                    </a:lnB>
                  </a:tcPr>
                </a:tc>
                <a:tc>
                  <a:txBody>
                    <a:bodyPr/>
                    <a:lstStyle/>
                    <a:p>
                      <a:pPr marL="297180">
                        <a:lnSpc>
                          <a:spcPct val="100000"/>
                        </a:lnSpc>
                        <a:spcBef>
                          <a:spcPts val="1390"/>
                        </a:spcBef>
                      </a:pPr>
                      <a:r>
                        <a:rPr sz="2600" b="1" dirty="0">
                          <a:latin typeface="Arial"/>
                          <a:cs typeface="Arial"/>
                        </a:rPr>
                        <a:t>Đánh</a:t>
                      </a:r>
                      <a:r>
                        <a:rPr sz="2600" b="1" spc="-20" dirty="0">
                          <a:latin typeface="Arial"/>
                          <a:cs typeface="Arial"/>
                        </a:rPr>
                        <a:t> </a:t>
                      </a:r>
                      <a:r>
                        <a:rPr sz="2600" b="1" dirty="0">
                          <a:latin typeface="Arial"/>
                          <a:cs typeface="Arial"/>
                        </a:rPr>
                        <a:t>giá</a:t>
                      </a:r>
                      <a:endParaRPr sz="2600">
                        <a:latin typeface="Arial"/>
                        <a:cs typeface="Arial"/>
                      </a:endParaRPr>
                    </a:p>
                  </a:txBody>
                  <a:tcPr marL="0" marR="0" marT="176530" marB="0">
                    <a:lnT w="12700">
                      <a:solidFill>
                        <a:srgbClr val="4F81BC"/>
                      </a:solidFill>
                      <a:prstDash val="solid"/>
                    </a:lnT>
                    <a:lnB w="12700">
                      <a:solidFill>
                        <a:srgbClr val="4F81BC"/>
                      </a:solidFill>
                      <a:prstDash val="solid"/>
                    </a:lnB>
                  </a:tcPr>
                </a:tc>
                <a:extLst>
                  <a:ext uri="{0D108BD9-81ED-4DB2-BD59-A6C34878D82A}">
                    <a16:rowId xmlns:a16="http://schemas.microsoft.com/office/drawing/2014/main" xmlns="" val="10000"/>
                  </a:ext>
                </a:extLst>
              </a:tr>
              <a:tr h="868679">
                <a:tc>
                  <a:txBody>
                    <a:bodyPr/>
                    <a:lstStyle/>
                    <a:p>
                      <a:pPr marL="93980">
                        <a:lnSpc>
                          <a:spcPct val="100000"/>
                        </a:lnSpc>
                        <a:spcBef>
                          <a:spcPts val="1795"/>
                        </a:spcBef>
                        <a:tabLst>
                          <a:tab pos="470534" algn="l"/>
                        </a:tabLst>
                      </a:pPr>
                      <a:r>
                        <a:rPr sz="2600" dirty="0">
                          <a:latin typeface="Arial"/>
                          <a:cs typeface="Arial"/>
                        </a:rPr>
                        <a:t>&lt;	-</a:t>
                      </a:r>
                      <a:r>
                        <a:rPr sz="2600" spc="-15" dirty="0">
                          <a:latin typeface="Arial"/>
                          <a:cs typeface="Arial"/>
                        </a:rPr>
                        <a:t> </a:t>
                      </a:r>
                      <a:r>
                        <a:rPr sz="2600" dirty="0">
                          <a:latin typeface="Arial"/>
                          <a:cs typeface="Arial"/>
                        </a:rPr>
                        <a:t>3SD</a:t>
                      </a:r>
                      <a:endParaRPr sz="2600">
                        <a:latin typeface="Arial"/>
                        <a:cs typeface="Arial"/>
                      </a:endParaRPr>
                    </a:p>
                  </a:txBody>
                  <a:tcPr marL="0" marR="0" marT="227965" marB="0">
                    <a:lnT w="12700">
                      <a:solidFill>
                        <a:srgbClr val="4F81BC"/>
                      </a:solidFill>
                      <a:prstDash val="solid"/>
                    </a:lnT>
                    <a:solidFill>
                      <a:srgbClr val="D2DFED"/>
                    </a:solidFill>
                  </a:tcPr>
                </a:tc>
                <a:tc>
                  <a:txBody>
                    <a:bodyPr/>
                    <a:lstStyle/>
                    <a:p>
                      <a:pPr marL="297180">
                        <a:lnSpc>
                          <a:spcPct val="100000"/>
                        </a:lnSpc>
                        <a:spcBef>
                          <a:spcPts val="1795"/>
                        </a:spcBef>
                      </a:pPr>
                      <a:r>
                        <a:rPr sz="2600" dirty="0">
                          <a:latin typeface="Arial"/>
                          <a:cs typeface="Arial"/>
                        </a:rPr>
                        <a:t>SDD thể gầy còm</a:t>
                      </a:r>
                      <a:r>
                        <a:rPr sz="2600" spc="-55" dirty="0">
                          <a:latin typeface="Arial"/>
                          <a:cs typeface="Arial"/>
                        </a:rPr>
                        <a:t> </a:t>
                      </a:r>
                      <a:r>
                        <a:rPr sz="2600" spc="-5" dirty="0">
                          <a:latin typeface="Arial"/>
                          <a:cs typeface="Arial"/>
                        </a:rPr>
                        <a:t>nặng</a:t>
                      </a:r>
                      <a:endParaRPr sz="2600">
                        <a:latin typeface="Arial"/>
                        <a:cs typeface="Arial"/>
                      </a:endParaRPr>
                    </a:p>
                  </a:txBody>
                  <a:tcPr marL="0" marR="0" marT="227965" marB="0">
                    <a:lnT w="12700">
                      <a:solidFill>
                        <a:srgbClr val="4F81BC"/>
                      </a:solidFill>
                      <a:prstDash val="solid"/>
                    </a:lnT>
                    <a:solidFill>
                      <a:srgbClr val="D2DFED"/>
                    </a:solidFill>
                  </a:tcPr>
                </a:tc>
                <a:extLst>
                  <a:ext uri="{0D108BD9-81ED-4DB2-BD59-A6C34878D82A}">
                    <a16:rowId xmlns:a16="http://schemas.microsoft.com/office/drawing/2014/main" xmlns="" val="10001"/>
                  </a:ext>
                </a:extLst>
              </a:tr>
              <a:tr h="868857">
                <a:tc>
                  <a:txBody>
                    <a:bodyPr/>
                    <a:lstStyle/>
                    <a:p>
                      <a:pPr marL="93980">
                        <a:lnSpc>
                          <a:spcPct val="100000"/>
                        </a:lnSpc>
                        <a:spcBef>
                          <a:spcPts val="1800"/>
                        </a:spcBef>
                      </a:pPr>
                      <a:r>
                        <a:rPr sz="2600" dirty="0">
                          <a:latin typeface="Arial"/>
                          <a:cs typeface="Arial"/>
                        </a:rPr>
                        <a:t>- 3SD ≤ BMI/T &lt; - 2</a:t>
                      </a:r>
                      <a:r>
                        <a:rPr sz="2600" spc="-125" dirty="0">
                          <a:latin typeface="Arial"/>
                          <a:cs typeface="Arial"/>
                        </a:rPr>
                        <a:t> </a:t>
                      </a:r>
                      <a:r>
                        <a:rPr sz="2600" dirty="0">
                          <a:latin typeface="Arial"/>
                          <a:cs typeface="Arial"/>
                        </a:rPr>
                        <a:t>SD</a:t>
                      </a:r>
                      <a:endParaRPr sz="2600">
                        <a:latin typeface="Arial"/>
                        <a:cs typeface="Arial"/>
                      </a:endParaRPr>
                    </a:p>
                  </a:txBody>
                  <a:tcPr marL="0" marR="0" marT="228600" marB="0"/>
                </a:tc>
                <a:tc>
                  <a:txBody>
                    <a:bodyPr/>
                    <a:lstStyle/>
                    <a:p>
                      <a:pPr marL="297180">
                        <a:lnSpc>
                          <a:spcPct val="100000"/>
                        </a:lnSpc>
                        <a:spcBef>
                          <a:spcPts val="1800"/>
                        </a:spcBef>
                      </a:pPr>
                      <a:r>
                        <a:rPr sz="2600" dirty="0">
                          <a:latin typeface="Arial"/>
                          <a:cs typeface="Arial"/>
                        </a:rPr>
                        <a:t>SDD thể gầy</a:t>
                      </a:r>
                      <a:r>
                        <a:rPr sz="2600" spc="-20" dirty="0">
                          <a:latin typeface="Arial"/>
                          <a:cs typeface="Arial"/>
                        </a:rPr>
                        <a:t> </a:t>
                      </a:r>
                      <a:r>
                        <a:rPr sz="2600" dirty="0">
                          <a:latin typeface="Arial"/>
                          <a:cs typeface="Arial"/>
                        </a:rPr>
                        <a:t>còm</a:t>
                      </a:r>
                      <a:endParaRPr sz="2600">
                        <a:latin typeface="Arial"/>
                        <a:cs typeface="Arial"/>
                      </a:endParaRPr>
                    </a:p>
                  </a:txBody>
                  <a:tcPr marL="0" marR="0" marT="228600" marB="0"/>
                </a:tc>
                <a:extLst>
                  <a:ext uri="{0D108BD9-81ED-4DB2-BD59-A6C34878D82A}">
                    <a16:rowId xmlns:a16="http://schemas.microsoft.com/office/drawing/2014/main" xmlns="" val="10002"/>
                  </a:ext>
                </a:extLst>
              </a:tr>
              <a:tr h="765759">
                <a:tc>
                  <a:txBody>
                    <a:bodyPr/>
                    <a:lstStyle/>
                    <a:p>
                      <a:pPr marL="93980">
                        <a:lnSpc>
                          <a:spcPct val="100000"/>
                        </a:lnSpc>
                        <a:spcBef>
                          <a:spcPts val="1395"/>
                        </a:spcBef>
                      </a:pPr>
                      <a:r>
                        <a:rPr sz="2600" dirty="0">
                          <a:latin typeface="Arial"/>
                          <a:cs typeface="Arial"/>
                        </a:rPr>
                        <a:t>- 2SD ≤ BMI/T ≤ +</a:t>
                      </a:r>
                      <a:r>
                        <a:rPr sz="2600" spc="-125" dirty="0">
                          <a:latin typeface="Arial"/>
                          <a:cs typeface="Arial"/>
                        </a:rPr>
                        <a:t> </a:t>
                      </a:r>
                      <a:r>
                        <a:rPr sz="2600" dirty="0">
                          <a:latin typeface="Arial"/>
                          <a:cs typeface="Arial"/>
                        </a:rPr>
                        <a:t>1SD</a:t>
                      </a:r>
                    </a:p>
                  </a:txBody>
                  <a:tcPr marL="0" marR="0" marT="177165" marB="0">
                    <a:solidFill>
                      <a:srgbClr val="D2DFED"/>
                    </a:solidFill>
                  </a:tcPr>
                </a:tc>
                <a:tc>
                  <a:txBody>
                    <a:bodyPr/>
                    <a:lstStyle/>
                    <a:p>
                      <a:pPr marL="297180">
                        <a:lnSpc>
                          <a:spcPct val="100000"/>
                        </a:lnSpc>
                        <a:spcBef>
                          <a:spcPts val="1395"/>
                        </a:spcBef>
                      </a:pPr>
                      <a:r>
                        <a:rPr sz="2600" dirty="0">
                          <a:latin typeface="Arial"/>
                          <a:cs typeface="Arial"/>
                        </a:rPr>
                        <a:t>Bình thường</a:t>
                      </a:r>
                      <a:endParaRPr sz="2600">
                        <a:latin typeface="Arial"/>
                        <a:cs typeface="Arial"/>
                      </a:endParaRPr>
                    </a:p>
                  </a:txBody>
                  <a:tcPr marL="0" marR="0" marT="177165" marB="0">
                    <a:solidFill>
                      <a:srgbClr val="D2DFED"/>
                    </a:solidFill>
                  </a:tcPr>
                </a:tc>
                <a:extLst>
                  <a:ext uri="{0D108BD9-81ED-4DB2-BD59-A6C34878D82A}">
                    <a16:rowId xmlns:a16="http://schemas.microsoft.com/office/drawing/2014/main" xmlns="" val="10003"/>
                  </a:ext>
                </a:extLst>
              </a:tr>
              <a:tr h="765733">
                <a:tc>
                  <a:txBody>
                    <a:bodyPr/>
                    <a:lstStyle/>
                    <a:p>
                      <a:pPr marL="93980">
                        <a:lnSpc>
                          <a:spcPct val="100000"/>
                        </a:lnSpc>
                        <a:spcBef>
                          <a:spcPts val="1395"/>
                        </a:spcBef>
                      </a:pPr>
                      <a:r>
                        <a:rPr sz="2600" dirty="0">
                          <a:latin typeface="Arial"/>
                          <a:cs typeface="Arial"/>
                        </a:rPr>
                        <a:t>+ 1SD &lt; BMI/T ≤ +</a:t>
                      </a:r>
                      <a:r>
                        <a:rPr sz="2600" spc="-135" dirty="0">
                          <a:latin typeface="Arial"/>
                          <a:cs typeface="Arial"/>
                        </a:rPr>
                        <a:t> </a:t>
                      </a:r>
                      <a:r>
                        <a:rPr sz="2600" dirty="0">
                          <a:latin typeface="Arial"/>
                          <a:cs typeface="Arial"/>
                        </a:rPr>
                        <a:t>2SD</a:t>
                      </a:r>
                      <a:endParaRPr sz="2600">
                        <a:latin typeface="Arial"/>
                        <a:cs typeface="Arial"/>
                      </a:endParaRPr>
                    </a:p>
                  </a:txBody>
                  <a:tcPr marL="0" marR="0" marT="177165" marB="0"/>
                </a:tc>
                <a:tc>
                  <a:txBody>
                    <a:bodyPr/>
                    <a:lstStyle/>
                    <a:p>
                      <a:pPr marL="297180">
                        <a:lnSpc>
                          <a:spcPct val="100000"/>
                        </a:lnSpc>
                        <a:spcBef>
                          <a:spcPts val="1395"/>
                        </a:spcBef>
                      </a:pPr>
                      <a:r>
                        <a:rPr sz="2600" dirty="0">
                          <a:latin typeface="Arial"/>
                          <a:cs typeface="Arial"/>
                        </a:rPr>
                        <a:t>Thừa</a:t>
                      </a:r>
                      <a:r>
                        <a:rPr sz="2600" spc="-20" dirty="0">
                          <a:latin typeface="Arial"/>
                          <a:cs typeface="Arial"/>
                        </a:rPr>
                        <a:t> </a:t>
                      </a:r>
                      <a:r>
                        <a:rPr sz="2600" dirty="0">
                          <a:latin typeface="Arial"/>
                          <a:cs typeface="Arial"/>
                        </a:rPr>
                        <a:t>cân</a:t>
                      </a:r>
                      <a:endParaRPr sz="2600">
                        <a:latin typeface="Arial"/>
                        <a:cs typeface="Arial"/>
                      </a:endParaRPr>
                    </a:p>
                  </a:txBody>
                  <a:tcPr marL="0" marR="0" marT="177165" marB="0"/>
                </a:tc>
                <a:extLst>
                  <a:ext uri="{0D108BD9-81ED-4DB2-BD59-A6C34878D82A}">
                    <a16:rowId xmlns:a16="http://schemas.microsoft.com/office/drawing/2014/main" xmlns="" val="10004"/>
                  </a:ext>
                </a:extLst>
              </a:tr>
              <a:tr h="765759">
                <a:tc>
                  <a:txBody>
                    <a:bodyPr/>
                    <a:lstStyle/>
                    <a:p>
                      <a:pPr marL="93980">
                        <a:lnSpc>
                          <a:spcPct val="100000"/>
                        </a:lnSpc>
                        <a:spcBef>
                          <a:spcPts val="1395"/>
                        </a:spcBef>
                      </a:pPr>
                      <a:r>
                        <a:rPr sz="2600" dirty="0">
                          <a:latin typeface="Arial"/>
                          <a:cs typeface="Arial"/>
                        </a:rPr>
                        <a:t>&gt; +</a:t>
                      </a:r>
                      <a:r>
                        <a:rPr sz="2600" spc="-25" dirty="0">
                          <a:latin typeface="Arial"/>
                          <a:cs typeface="Arial"/>
                        </a:rPr>
                        <a:t> </a:t>
                      </a:r>
                      <a:r>
                        <a:rPr sz="2600" dirty="0">
                          <a:latin typeface="Arial"/>
                          <a:cs typeface="Arial"/>
                        </a:rPr>
                        <a:t>2SD</a:t>
                      </a:r>
                      <a:endParaRPr sz="2600">
                        <a:latin typeface="Arial"/>
                        <a:cs typeface="Arial"/>
                      </a:endParaRPr>
                    </a:p>
                  </a:txBody>
                  <a:tcPr marL="0" marR="0" marT="177165" marB="0">
                    <a:lnB w="12700">
                      <a:solidFill>
                        <a:srgbClr val="4F81BC"/>
                      </a:solidFill>
                      <a:prstDash val="solid"/>
                    </a:lnB>
                    <a:solidFill>
                      <a:srgbClr val="D2DFED"/>
                    </a:solidFill>
                  </a:tcPr>
                </a:tc>
                <a:tc>
                  <a:txBody>
                    <a:bodyPr/>
                    <a:lstStyle/>
                    <a:p>
                      <a:pPr marL="297180">
                        <a:lnSpc>
                          <a:spcPct val="100000"/>
                        </a:lnSpc>
                        <a:spcBef>
                          <a:spcPts val="1395"/>
                        </a:spcBef>
                      </a:pPr>
                      <a:r>
                        <a:rPr sz="2600" dirty="0">
                          <a:latin typeface="Arial"/>
                          <a:cs typeface="Arial"/>
                        </a:rPr>
                        <a:t>Béo phì</a:t>
                      </a:r>
                    </a:p>
                  </a:txBody>
                  <a:tcPr marL="0" marR="0" marT="177165" marB="0">
                    <a:lnB w="12700">
                      <a:solidFill>
                        <a:srgbClr val="4F81BC"/>
                      </a:solidFill>
                      <a:prstDash val="solid"/>
                    </a:lnB>
                    <a:solidFill>
                      <a:srgbClr val="D2DFED"/>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537" y="379344"/>
            <a:ext cx="7576841" cy="4568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4844" y="325882"/>
            <a:ext cx="75946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0000"/>
                </a:solidFill>
              </a:rPr>
              <a:t>ĐÁNH GIÁ CHIỀU </a:t>
            </a:r>
            <a:r>
              <a:rPr sz="3600" spc="-5" dirty="0">
                <a:solidFill>
                  <a:srgbClr val="FF0000"/>
                </a:solidFill>
              </a:rPr>
              <a:t>CAO </a:t>
            </a:r>
            <a:r>
              <a:rPr sz="3600" dirty="0">
                <a:solidFill>
                  <a:srgbClr val="FF0000"/>
                </a:solidFill>
              </a:rPr>
              <a:t>THEO</a:t>
            </a:r>
            <a:r>
              <a:rPr sz="3600" spc="-130" dirty="0">
                <a:solidFill>
                  <a:srgbClr val="FF0000"/>
                </a:solidFill>
              </a:rPr>
              <a:t> </a:t>
            </a:r>
            <a:r>
              <a:rPr sz="3600" dirty="0">
                <a:solidFill>
                  <a:srgbClr val="FF0000"/>
                </a:solidFill>
              </a:rPr>
              <a:t>TUỔI</a:t>
            </a:r>
            <a:endParaRPr sz="3600"/>
          </a:p>
        </p:txBody>
      </p:sp>
      <p:sp>
        <p:nvSpPr>
          <p:cNvPr id="4" name="object 4"/>
          <p:cNvSpPr txBox="1"/>
          <p:nvPr/>
        </p:nvSpPr>
        <p:spPr>
          <a:xfrm>
            <a:off x="535940" y="1287906"/>
            <a:ext cx="7804784"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0000"/>
                </a:solidFill>
                <a:latin typeface="Arial"/>
                <a:cs typeface="Arial"/>
              </a:rPr>
              <a:t>CC/T </a:t>
            </a:r>
            <a:r>
              <a:rPr sz="2800" spc="-5" dirty="0">
                <a:solidFill>
                  <a:srgbClr val="FF0000"/>
                </a:solidFill>
                <a:latin typeface="Arial"/>
                <a:cs typeface="Arial"/>
              </a:rPr>
              <a:t>dưới -2SD được đánh giá SDD thể thấp</a:t>
            </a:r>
            <a:r>
              <a:rPr sz="2800" spc="15" dirty="0">
                <a:solidFill>
                  <a:srgbClr val="FF0000"/>
                </a:solidFill>
                <a:latin typeface="Arial"/>
                <a:cs typeface="Arial"/>
              </a:rPr>
              <a:t> </a:t>
            </a:r>
            <a:r>
              <a:rPr sz="2800" dirty="0">
                <a:solidFill>
                  <a:srgbClr val="FF0000"/>
                </a:solidFill>
                <a:latin typeface="Arial"/>
                <a:cs typeface="Arial"/>
              </a:rPr>
              <a:t>còi</a:t>
            </a:r>
            <a:endParaRPr sz="2800">
              <a:latin typeface="Arial"/>
              <a:cs typeface="Arial"/>
            </a:endParaRPr>
          </a:p>
        </p:txBody>
      </p:sp>
      <p:graphicFrame>
        <p:nvGraphicFramePr>
          <p:cNvPr id="5" name="object 5"/>
          <p:cNvGraphicFramePr>
            <a:graphicFrameLocks noGrp="1"/>
          </p:cNvGraphicFramePr>
          <p:nvPr/>
        </p:nvGraphicFramePr>
        <p:xfrm>
          <a:off x="679450" y="2051050"/>
          <a:ext cx="8183880" cy="3216274"/>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xmlns="" val="20000"/>
                    </a:ext>
                  </a:extLst>
                </a:gridCol>
                <a:gridCol w="4602480">
                  <a:extLst>
                    <a:ext uri="{9D8B030D-6E8A-4147-A177-3AD203B41FA5}">
                      <a16:colId xmlns:a16="http://schemas.microsoft.com/office/drawing/2014/main" xmlns="" val="20001"/>
                    </a:ext>
                  </a:extLst>
                </a:gridCol>
              </a:tblGrid>
              <a:tr h="674370">
                <a:tc>
                  <a:txBody>
                    <a:bodyPr/>
                    <a:lstStyle/>
                    <a:p>
                      <a:pPr marL="94615">
                        <a:lnSpc>
                          <a:spcPct val="100000"/>
                        </a:lnSpc>
                        <a:spcBef>
                          <a:spcPts val="900"/>
                        </a:spcBef>
                      </a:pPr>
                      <a:r>
                        <a:rPr sz="2800" b="1" spc="-10" dirty="0">
                          <a:latin typeface="Arial"/>
                          <a:cs typeface="Arial"/>
                        </a:rPr>
                        <a:t>Ngưỡng </a:t>
                      </a:r>
                      <a:r>
                        <a:rPr sz="2800" b="1" spc="-5" dirty="0">
                          <a:latin typeface="Arial"/>
                          <a:cs typeface="Arial"/>
                        </a:rPr>
                        <a:t>phân</a:t>
                      </a:r>
                      <a:r>
                        <a:rPr sz="2800" b="1" spc="25" dirty="0">
                          <a:latin typeface="Arial"/>
                          <a:cs typeface="Arial"/>
                        </a:rPr>
                        <a:t> </a:t>
                      </a:r>
                      <a:r>
                        <a:rPr sz="2800" b="1" spc="-5" dirty="0">
                          <a:latin typeface="Arial"/>
                          <a:cs typeface="Arial"/>
                        </a:rPr>
                        <a:t>loại</a:t>
                      </a:r>
                      <a:endParaRPr sz="2800">
                        <a:latin typeface="Arial"/>
                        <a:cs typeface="Arial"/>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5250">
                        <a:lnSpc>
                          <a:spcPct val="100000"/>
                        </a:lnSpc>
                        <a:spcBef>
                          <a:spcPts val="900"/>
                        </a:spcBef>
                      </a:pPr>
                      <a:r>
                        <a:rPr sz="2800" b="1" spc="-5" dirty="0">
                          <a:latin typeface="Arial"/>
                          <a:cs typeface="Arial"/>
                        </a:rPr>
                        <a:t>Đánh</a:t>
                      </a:r>
                      <a:r>
                        <a:rPr sz="2800" b="1" spc="10" dirty="0">
                          <a:latin typeface="Arial"/>
                          <a:cs typeface="Arial"/>
                        </a:rPr>
                        <a:t> </a:t>
                      </a:r>
                      <a:r>
                        <a:rPr sz="2800" b="1" spc="-5" dirty="0">
                          <a:latin typeface="Arial"/>
                          <a:cs typeface="Arial"/>
                        </a:rPr>
                        <a:t>giá</a:t>
                      </a:r>
                      <a:endParaRPr sz="2800">
                        <a:latin typeface="Arial"/>
                        <a:cs typeface="Arial"/>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xmlns="" val="10000"/>
                  </a:ext>
                </a:extLst>
              </a:tr>
              <a:tr h="674496">
                <a:tc>
                  <a:txBody>
                    <a:bodyPr/>
                    <a:lstStyle/>
                    <a:p>
                      <a:pPr marL="94615">
                        <a:lnSpc>
                          <a:spcPct val="100000"/>
                        </a:lnSpc>
                        <a:spcBef>
                          <a:spcPts val="905"/>
                        </a:spcBef>
                      </a:pPr>
                      <a:r>
                        <a:rPr sz="2800" spc="-5" dirty="0">
                          <a:latin typeface="Arial"/>
                          <a:cs typeface="Arial"/>
                        </a:rPr>
                        <a:t>≥ -</a:t>
                      </a:r>
                      <a:r>
                        <a:rPr sz="2800" spc="-15" dirty="0">
                          <a:latin typeface="Arial"/>
                          <a:cs typeface="Arial"/>
                        </a:rPr>
                        <a:t> </a:t>
                      </a:r>
                      <a:r>
                        <a:rPr sz="2800" spc="-5" dirty="0">
                          <a:latin typeface="Arial"/>
                          <a:cs typeface="Arial"/>
                        </a:rPr>
                        <a:t>2SD</a:t>
                      </a:r>
                      <a:endParaRPr sz="2800">
                        <a:latin typeface="Arial"/>
                        <a:cs typeface="Arial"/>
                      </a:endParaRPr>
                    </a:p>
                  </a:txBody>
                  <a:tcPr marL="0" marR="0" marT="1149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5250">
                        <a:lnSpc>
                          <a:spcPct val="100000"/>
                        </a:lnSpc>
                        <a:spcBef>
                          <a:spcPts val="905"/>
                        </a:spcBef>
                      </a:pPr>
                      <a:r>
                        <a:rPr sz="2800" spc="-5" dirty="0">
                          <a:latin typeface="Arial"/>
                          <a:cs typeface="Arial"/>
                        </a:rPr>
                        <a:t>Bình</a:t>
                      </a:r>
                      <a:r>
                        <a:rPr sz="2800" spc="5" dirty="0">
                          <a:latin typeface="Arial"/>
                          <a:cs typeface="Arial"/>
                        </a:rPr>
                        <a:t> </a:t>
                      </a:r>
                      <a:r>
                        <a:rPr sz="2800" spc="-5" dirty="0">
                          <a:latin typeface="Arial"/>
                          <a:cs typeface="Arial"/>
                        </a:rPr>
                        <a:t>thường</a:t>
                      </a:r>
                      <a:endParaRPr sz="2800">
                        <a:latin typeface="Arial"/>
                        <a:cs typeface="Arial"/>
                      </a:endParaRPr>
                    </a:p>
                  </a:txBody>
                  <a:tcPr marL="0" marR="0" marT="1149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xmlns="" val="10001"/>
                  </a:ext>
                </a:extLst>
              </a:tr>
              <a:tr h="1013714">
                <a:tc>
                  <a:txBody>
                    <a:bodyPr/>
                    <a:lstStyle/>
                    <a:p>
                      <a:pPr marL="94615">
                        <a:lnSpc>
                          <a:spcPct val="100000"/>
                        </a:lnSpc>
                        <a:spcBef>
                          <a:spcPts val="2240"/>
                        </a:spcBef>
                      </a:pPr>
                      <a:r>
                        <a:rPr sz="2800" spc="-5" dirty="0">
                          <a:latin typeface="Arial"/>
                          <a:cs typeface="Arial"/>
                        </a:rPr>
                        <a:t>- 3SD ≤ CC/T&lt; -</a:t>
                      </a:r>
                      <a:r>
                        <a:rPr sz="2800" spc="-10" dirty="0">
                          <a:latin typeface="Arial"/>
                          <a:cs typeface="Arial"/>
                        </a:rPr>
                        <a:t> </a:t>
                      </a:r>
                      <a:r>
                        <a:rPr sz="2800" spc="-5" dirty="0">
                          <a:latin typeface="Arial"/>
                          <a:cs typeface="Arial"/>
                        </a:rPr>
                        <a:t>2SD</a:t>
                      </a:r>
                      <a:endParaRPr sz="2800">
                        <a:latin typeface="Arial"/>
                        <a:cs typeface="Arial"/>
                      </a:endParaRPr>
                    </a:p>
                  </a:txBody>
                  <a:tcPr marL="0" marR="0" marT="284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5250">
                        <a:lnSpc>
                          <a:spcPct val="100000"/>
                        </a:lnSpc>
                        <a:spcBef>
                          <a:spcPts val="2240"/>
                        </a:spcBef>
                      </a:pPr>
                      <a:r>
                        <a:rPr sz="2800" spc="-5" dirty="0">
                          <a:latin typeface="Arial"/>
                          <a:cs typeface="Arial"/>
                        </a:rPr>
                        <a:t>SDD </a:t>
                      </a:r>
                      <a:r>
                        <a:rPr sz="2800" dirty="0">
                          <a:latin typeface="Arial"/>
                          <a:cs typeface="Arial"/>
                        </a:rPr>
                        <a:t>thấp còi </a:t>
                      </a:r>
                      <a:r>
                        <a:rPr sz="2800" spc="-5" dirty="0">
                          <a:latin typeface="Arial"/>
                          <a:cs typeface="Arial"/>
                        </a:rPr>
                        <a:t>vừa</a:t>
                      </a:r>
                      <a:endParaRPr sz="2800">
                        <a:latin typeface="Arial"/>
                        <a:cs typeface="Arial"/>
                      </a:endParaRPr>
                    </a:p>
                  </a:txBody>
                  <a:tcPr marL="0" marR="0" marT="284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xmlns="" val="10002"/>
                  </a:ext>
                </a:extLst>
              </a:tr>
              <a:tr h="853694">
                <a:tc>
                  <a:txBody>
                    <a:bodyPr/>
                    <a:lstStyle/>
                    <a:p>
                      <a:pPr marL="94615">
                        <a:lnSpc>
                          <a:spcPct val="100000"/>
                        </a:lnSpc>
                        <a:spcBef>
                          <a:spcPts val="1615"/>
                        </a:spcBef>
                      </a:pPr>
                      <a:r>
                        <a:rPr sz="2800" spc="-5" dirty="0">
                          <a:latin typeface="Arial"/>
                          <a:cs typeface="Arial"/>
                        </a:rPr>
                        <a:t>&lt;-</a:t>
                      </a:r>
                      <a:r>
                        <a:rPr sz="2800" dirty="0">
                          <a:latin typeface="Arial"/>
                          <a:cs typeface="Arial"/>
                        </a:rPr>
                        <a:t> </a:t>
                      </a:r>
                      <a:r>
                        <a:rPr sz="2800" spc="-5" dirty="0">
                          <a:latin typeface="Arial"/>
                          <a:cs typeface="Arial"/>
                        </a:rPr>
                        <a:t>3SD</a:t>
                      </a:r>
                      <a:endParaRPr sz="2800">
                        <a:latin typeface="Arial"/>
                        <a:cs typeface="Arial"/>
                      </a:endParaRPr>
                    </a:p>
                  </a:txBody>
                  <a:tcPr marL="0" marR="0" marT="2051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5250">
                        <a:lnSpc>
                          <a:spcPct val="100000"/>
                        </a:lnSpc>
                        <a:spcBef>
                          <a:spcPts val="1615"/>
                        </a:spcBef>
                      </a:pPr>
                      <a:r>
                        <a:rPr sz="2800" spc="-5" dirty="0">
                          <a:latin typeface="Arial"/>
                          <a:cs typeface="Arial"/>
                        </a:rPr>
                        <a:t>SDD </a:t>
                      </a:r>
                      <a:r>
                        <a:rPr sz="2800" dirty="0">
                          <a:latin typeface="Arial"/>
                          <a:cs typeface="Arial"/>
                        </a:rPr>
                        <a:t>thấp còi </a:t>
                      </a:r>
                      <a:r>
                        <a:rPr sz="2800" spc="-5" dirty="0">
                          <a:latin typeface="Arial"/>
                          <a:cs typeface="Arial"/>
                        </a:rPr>
                        <a:t>mức </a:t>
                      </a:r>
                      <a:r>
                        <a:rPr sz="2800" dirty="0">
                          <a:latin typeface="Arial"/>
                          <a:cs typeface="Arial"/>
                        </a:rPr>
                        <a:t>độ</a:t>
                      </a:r>
                      <a:r>
                        <a:rPr sz="2800" spc="-20" dirty="0">
                          <a:latin typeface="Arial"/>
                          <a:cs typeface="Arial"/>
                        </a:rPr>
                        <a:t> </a:t>
                      </a:r>
                      <a:r>
                        <a:rPr sz="2800" dirty="0">
                          <a:latin typeface="Arial"/>
                          <a:cs typeface="Arial"/>
                        </a:rPr>
                        <a:t>nặng</a:t>
                      </a:r>
                      <a:endParaRPr sz="2800">
                        <a:latin typeface="Arial"/>
                        <a:cs typeface="Arial"/>
                      </a:endParaRPr>
                    </a:p>
                  </a:txBody>
                  <a:tcPr marL="0" marR="0" marT="2051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9144000" cy="5867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5728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27" y="304800"/>
            <a:ext cx="9137073" cy="6019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295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58" r="12667" b="-1"/>
          <a:stretch/>
        </p:blipFill>
        <p:spPr>
          <a:xfrm>
            <a:off x="-813" y="0"/>
            <a:ext cx="9144813" cy="6858000"/>
          </a:xfrm>
          <a:prstGeom prst="rect">
            <a:avLst/>
          </a:prstGeom>
        </p:spPr>
      </p:pic>
      <p:sp>
        <p:nvSpPr>
          <p:cNvPr id="5" name="Rectangle 4"/>
          <p:cNvSpPr/>
          <p:nvPr/>
        </p:nvSpPr>
        <p:spPr>
          <a:xfrm>
            <a:off x="298450" y="1145141"/>
            <a:ext cx="3130550" cy="2585323"/>
          </a:xfrm>
          <a:prstGeom prst="rect">
            <a:avLst/>
          </a:prstGeom>
        </p:spPr>
        <p:txBody>
          <a:bodyPr wrap="square">
            <a:spAutoFit/>
          </a:bodyPr>
          <a:lstStyle/>
          <a:p>
            <a:pPr algn="ctr"/>
            <a:r>
              <a:rPr lang="en-US" sz="5400" b="1" dirty="0">
                <a:solidFill>
                  <a:schemeClr val="accent6">
                    <a:lumMod val="50000"/>
                  </a:schemeClr>
                </a:solidFill>
                <a:effectLst>
                  <a:outerShdw blurRad="38100" dist="38100" dir="2700000" algn="tl">
                    <a:srgbClr val="000000">
                      <a:alpha val="43137"/>
                    </a:srgbClr>
                  </a:outerShdw>
                </a:effectLst>
              </a:rPr>
              <a:t>THIẾU DINH DƯỠNG</a:t>
            </a:r>
          </a:p>
        </p:txBody>
      </p:sp>
    </p:spTree>
    <p:extLst>
      <p:ext uri="{BB962C8B-B14F-4D97-AF65-F5344CB8AC3E}">
        <p14:creationId xmlns:p14="http://schemas.microsoft.com/office/powerpoint/2010/main" val="2205761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56EB0-F913-7129-2C5A-243E028E5E4E}"/>
              </a:ext>
            </a:extLst>
          </p:cNvPr>
          <p:cNvSpPr>
            <a:spLocks noGrp="1"/>
          </p:cNvSpPr>
          <p:nvPr>
            <p:ph type="title"/>
          </p:nvPr>
        </p:nvSpPr>
        <p:spPr>
          <a:xfrm>
            <a:off x="0" y="357027"/>
            <a:ext cx="9086698" cy="862174"/>
          </a:xfrm>
        </p:spPr>
        <p:txBody>
          <a:bodyPr/>
          <a:lstStyle/>
          <a:p>
            <a:pPr algn="ctr"/>
            <a:r>
              <a:rPr kumimoji="0" lang="en-US" sz="2800" b="1" i="0" u="none" strike="noStrike" kern="0" cap="none" spc="0" normalizeH="0" baseline="0" noProof="0" dirty="0">
                <a:ln>
                  <a:noFill/>
                </a:ln>
                <a:solidFill>
                  <a:srgbClr val="FF0000"/>
                </a:solidFill>
                <a:effectLst/>
                <a:uLnTx/>
                <a:uFillTx/>
                <a:latin typeface="Arial"/>
                <a:ea typeface="+mj-ea"/>
                <a:cs typeface="Arial"/>
              </a:rPr>
              <a:t>MỘT SỐ LƯU Ý VỀ DINH DƯỠNG CHO TRẺ EM</a:t>
            </a:r>
            <a:endParaRPr lang="en-US" sz="2800" dirty="0"/>
          </a:p>
        </p:txBody>
      </p:sp>
      <p:sp>
        <p:nvSpPr>
          <p:cNvPr id="3" name="Text Placeholder 2">
            <a:extLst>
              <a:ext uri="{FF2B5EF4-FFF2-40B4-BE49-F238E27FC236}">
                <a16:creationId xmlns:a16="http://schemas.microsoft.com/office/drawing/2014/main" xmlns="" id="{3F5AF6AC-6224-83DB-E5FF-B0A84A64D3B4}"/>
              </a:ext>
            </a:extLst>
          </p:cNvPr>
          <p:cNvSpPr>
            <a:spLocks noGrp="1"/>
          </p:cNvSpPr>
          <p:nvPr>
            <p:ph type="body" idx="1"/>
          </p:nvPr>
        </p:nvSpPr>
        <p:spPr>
          <a:xfrm>
            <a:off x="266624" y="1258630"/>
            <a:ext cx="8553450" cy="4340740"/>
          </a:xfrm>
        </p:spPr>
        <p:txBody>
          <a:bodyPr/>
          <a:lstStyle/>
          <a:p>
            <a:pPr marL="571500" indent="-571500">
              <a:lnSpc>
                <a:spcPct val="150000"/>
              </a:lnSpc>
              <a:buFont typeface="Arial" panose="020B0604020202020204" pitchFamily="34" charset="0"/>
              <a:buChar char="•"/>
            </a:pPr>
            <a:r>
              <a:rPr lang="en-US" sz="3200" dirty="0" err="1"/>
              <a:t>Dinh</a:t>
            </a:r>
            <a:r>
              <a:rPr lang="en-US" sz="3200" dirty="0"/>
              <a:t> </a:t>
            </a:r>
            <a:r>
              <a:rPr lang="en-US" sz="3200" dirty="0" err="1"/>
              <a:t>dưỡng</a:t>
            </a:r>
            <a:r>
              <a:rPr lang="en-US" sz="3200" dirty="0"/>
              <a:t> </a:t>
            </a:r>
            <a:r>
              <a:rPr lang="en-US" sz="3200" dirty="0" err="1"/>
              <a:t>giai</a:t>
            </a:r>
            <a:r>
              <a:rPr lang="en-US" sz="3200" dirty="0"/>
              <a:t> </a:t>
            </a:r>
            <a:r>
              <a:rPr lang="en-US" sz="3200" dirty="0" err="1"/>
              <a:t>đoạn</a:t>
            </a:r>
            <a:r>
              <a:rPr lang="en-US" sz="3200" dirty="0"/>
              <a:t> 1000 </a:t>
            </a:r>
            <a:r>
              <a:rPr lang="en-US" sz="3200" dirty="0" err="1"/>
              <a:t>ngày</a:t>
            </a:r>
            <a:r>
              <a:rPr lang="en-US" sz="3200" dirty="0"/>
              <a:t> </a:t>
            </a:r>
            <a:r>
              <a:rPr lang="en-US" sz="3200" dirty="0" err="1"/>
              <a:t>đầu</a:t>
            </a:r>
            <a:r>
              <a:rPr lang="en-US" sz="3200" dirty="0"/>
              <a:t> </a:t>
            </a:r>
            <a:r>
              <a:rPr lang="en-US" sz="3200" dirty="0" err="1"/>
              <a:t>đời</a:t>
            </a:r>
            <a:endParaRPr lang="en-US" sz="3200" dirty="0"/>
          </a:p>
          <a:p>
            <a:pPr marL="571500" indent="-571500">
              <a:lnSpc>
                <a:spcPct val="150000"/>
              </a:lnSpc>
              <a:buFont typeface="Arial" panose="020B0604020202020204" pitchFamily="34" charset="0"/>
              <a:buChar char="•"/>
            </a:pPr>
            <a:r>
              <a:rPr lang="en-US" sz="3200" dirty="0" err="1"/>
              <a:t>Duy</a:t>
            </a:r>
            <a:r>
              <a:rPr lang="en-US" sz="3200" dirty="0"/>
              <a:t> </a:t>
            </a:r>
            <a:r>
              <a:rPr lang="en-US" sz="3200" dirty="0" err="1"/>
              <a:t>trì</a:t>
            </a:r>
            <a:r>
              <a:rPr lang="en-US" sz="3200" dirty="0"/>
              <a:t> </a:t>
            </a:r>
            <a:r>
              <a:rPr lang="en-US" sz="3200" dirty="0" err="1"/>
              <a:t>vận</a:t>
            </a:r>
            <a:r>
              <a:rPr lang="en-US" sz="3200" dirty="0"/>
              <a:t> </a:t>
            </a:r>
            <a:r>
              <a:rPr lang="en-US" sz="3200" dirty="0" err="1"/>
              <a:t>động</a:t>
            </a:r>
            <a:r>
              <a:rPr lang="en-US" sz="3200" dirty="0"/>
              <a:t> </a:t>
            </a:r>
            <a:r>
              <a:rPr lang="en-US" sz="3200" dirty="0" err="1"/>
              <a:t>thể</a:t>
            </a:r>
            <a:r>
              <a:rPr lang="en-US" sz="3200" dirty="0"/>
              <a:t> </a:t>
            </a:r>
            <a:r>
              <a:rPr lang="en-US" sz="3200" dirty="0" err="1"/>
              <a:t>lực</a:t>
            </a:r>
            <a:endParaRPr lang="en-US" sz="3200" dirty="0"/>
          </a:p>
          <a:p>
            <a:pPr marL="571500" indent="-571500">
              <a:lnSpc>
                <a:spcPct val="150000"/>
              </a:lnSpc>
              <a:buFont typeface="Arial" panose="020B0604020202020204" pitchFamily="34" charset="0"/>
              <a:buChar char="•"/>
            </a:pPr>
            <a:r>
              <a:rPr lang="en-US" sz="3200" dirty="0" err="1"/>
              <a:t>Hạn</a:t>
            </a:r>
            <a:r>
              <a:rPr lang="en-US" sz="3200" dirty="0"/>
              <a:t> </a:t>
            </a:r>
            <a:r>
              <a:rPr lang="en-US" sz="3200" dirty="0" err="1"/>
              <a:t>chế</a:t>
            </a:r>
            <a:r>
              <a:rPr lang="en-US" sz="3200" dirty="0"/>
              <a:t> </a:t>
            </a:r>
            <a:r>
              <a:rPr lang="en-US" sz="3200" dirty="0" err="1"/>
              <a:t>thời</a:t>
            </a:r>
            <a:r>
              <a:rPr lang="en-US" sz="3200" dirty="0"/>
              <a:t> </a:t>
            </a:r>
            <a:r>
              <a:rPr lang="en-US" sz="3200" dirty="0" err="1"/>
              <a:t>gian</a:t>
            </a:r>
            <a:r>
              <a:rPr lang="en-US" sz="3200" dirty="0"/>
              <a:t> </a:t>
            </a:r>
            <a:r>
              <a:rPr lang="en-US" sz="3200" dirty="0" err="1"/>
              <a:t>xem</a:t>
            </a:r>
            <a:r>
              <a:rPr lang="en-US" sz="3200" dirty="0"/>
              <a:t> </a:t>
            </a:r>
            <a:r>
              <a:rPr lang="en-US" sz="3200" dirty="0" err="1"/>
              <a:t>tivi</a:t>
            </a:r>
            <a:r>
              <a:rPr lang="en-US" sz="3200" dirty="0"/>
              <a:t> </a:t>
            </a:r>
            <a:r>
              <a:rPr lang="en-US" sz="3200" dirty="0" err="1"/>
              <a:t>hoặc</a:t>
            </a:r>
            <a:r>
              <a:rPr lang="en-US" sz="3200" dirty="0"/>
              <a:t> </a:t>
            </a:r>
            <a:r>
              <a:rPr lang="en-US" sz="3200" dirty="0" err="1"/>
              <a:t>sử</a:t>
            </a:r>
            <a:r>
              <a:rPr lang="en-US" sz="3200" dirty="0"/>
              <a:t> </a:t>
            </a:r>
            <a:r>
              <a:rPr lang="en-US" sz="3200" dirty="0" err="1"/>
              <a:t>dụng</a:t>
            </a:r>
            <a:r>
              <a:rPr lang="en-US" sz="3200" dirty="0"/>
              <a:t> </a:t>
            </a:r>
            <a:r>
              <a:rPr lang="en-US" sz="3200" dirty="0" err="1"/>
              <a:t>các</a:t>
            </a:r>
            <a:r>
              <a:rPr lang="en-US" sz="3200" dirty="0"/>
              <a:t> </a:t>
            </a:r>
            <a:r>
              <a:rPr lang="en-US" sz="3200" dirty="0" err="1"/>
              <a:t>thiết</a:t>
            </a:r>
            <a:r>
              <a:rPr lang="en-US" sz="3200" dirty="0"/>
              <a:t> </a:t>
            </a:r>
            <a:r>
              <a:rPr lang="en-US" sz="3200" dirty="0" err="1"/>
              <a:t>bị</a:t>
            </a:r>
            <a:r>
              <a:rPr lang="en-US" sz="3200" dirty="0"/>
              <a:t> </a:t>
            </a:r>
            <a:r>
              <a:rPr lang="en-US" sz="3200" dirty="0" err="1"/>
              <a:t>điện</a:t>
            </a:r>
            <a:r>
              <a:rPr lang="en-US" sz="3200" dirty="0"/>
              <a:t> </a:t>
            </a:r>
            <a:r>
              <a:rPr lang="en-US" sz="3200" dirty="0" err="1"/>
              <a:t>tử</a:t>
            </a:r>
            <a:r>
              <a:rPr lang="en-US" sz="3200" dirty="0"/>
              <a:t> (&lt;2h/</a:t>
            </a:r>
            <a:r>
              <a:rPr lang="en-US" sz="3200" dirty="0" err="1"/>
              <a:t>ngày</a:t>
            </a:r>
            <a:r>
              <a:rPr lang="en-US" sz="3200" dirty="0"/>
              <a:t>)</a:t>
            </a:r>
          </a:p>
          <a:p>
            <a:pPr marL="571500" indent="-571500">
              <a:lnSpc>
                <a:spcPct val="150000"/>
              </a:lnSpc>
              <a:buFont typeface="Arial" panose="020B0604020202020204" pitchFamily="34" charset="0"/>
              <a:buChar char="•"/>
            </a:pPr>
            <a:r>
              <a:rPr lang="en-US" sz="3200" dirty="0" err="1"/>
              <a:t>Chú</a:t>
            </a:r>
            <a:r>
              <a:rPr lang="en-US" sz="3200" dirty="0"/>
              <a:t> ý </a:t>
            </a:r>
            <a:r>
              <a:rPr lang="en-US" sz="3200" dirty="0" err="1"/>
              <a:t>chất</a:t>
            </a:r>
            <a:r>
              <a:rPr lang="en-US" sz="3200" dirty="0"/>
              <a:t> </a:t>
            </a:r>
            <a:r>
              <a:rPr lang="en-US" sz="3200" dirty="0" err="1"/>
              <a:t>lượng</a:t>
            </a:r>
            <a:r>
              <a:rPr lang="en-US" sz="3200" dirty="0"/>
              <a:t> </a:t>
            </a:r>
            <a:r>
              <a:rPr lang="en-US" sz="3200" dirty="0" err="1"/>
              <a:t>giấc</a:t>
            </a:r>
            <a:r>
              <a:rPr lang="en-US" sz="3200" dirty="0"/>
              <a:t> </a:t>
            </a:r>
            <a:r>
              <a:rPr lang="en-US" sz="3200" dirty="0" err="1"/>
              <a:t>ngủ</a:t>
            </a:r>
            <a:endParaRPr lang="en-US" sz="3200" dirty="0"/>
          </a:p>
          <a:p>
            <a:pPr marL="571500" indent="-571500">
              <a:lnSpc>
                <a:spcPct val="150000"/>
              </a:lnSpc>
              <a:buFont typeface="Arial" panose="020B0604020202020204" pitchFamily="34" charset="0"/>
              <a:buChar char="•"/>
            </a:pPr>
            <a:r>
              <a:rPr lang="en-US" sz="3200" dirty="0" err="1"/>
              <a:t>Tẩy</a:t>
            </a:r>
            <a:r>
              <a:rPr lang="en-US" sz="3200" dirty="0"/>
              <a:t> </a:t>
            </a:r>
            <a:r>
              <a:rPr lang="en-US" sz="3200" dirty="0" err="1"/>
              <a:t>giun</a:t>
            </a:r>
            <a:endParaRPr lang="en-US" sz="3200" dirty="0"/>
          </a:p>
        </p:txBody>
      </p:sp>
    </p:spTree>
    <p:extLst>
      <p:ext uri="{BB962C8B-B14F-4D97-AF65-F5344CB8AC3E}">
        <p14:creationId xmlns:p14="http://schemas.microsoft.com/office/powerpoint/2010/main" val="367869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47" y="181178"/>
            <a:ext cx="8077504" cy="984885"/>
          </a:xfrm>
        </p:spPr>
        <p:txBody>
          <a:bodyPr/>
          <a:lstStyle/>
          <a:p>
            <a:pPr algn="ctr"/>
            <a:r>
              <a:rPr lang="en-US" sz="3200" dirty="0">
                <a:solidFill>
                  <a:srgbClr val="FF0000"/>
                </a:solidFill>
              </a:rPr>
              <a:t>HÃY XÂY DỰNG CHO TRẺ THÓI QUEN ĂN UỐNG SINH HOẠT HỢP LÝ</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44" b="31564"/>
          <a:stretch/>
        </p:blipFill>
        <p:spPr>
          <a:xfrm>
            <a:off x="1" y="1514475"/>
            <a:ext cx="9144000" cy="4812924"/>
          </a:xfrm>
          <a:prstGeom prst="rect">
            <a:avLst/>
          </a:prstGeom>
        </p:spPr>
      </p:pic>
    </p:spTree>
    <p:extLst>
      <p:ext uri="{BB962C8B-B14F-4D97-AF65-F5344CB8AC3E}">
        <p14:creationId xmlns:p14="http://schemas.microsoft.com/office/powerpoint/2010/main" val="432000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590CD7-60AE-F568-87CC-8E57DF5B8E3C}"/>
              </a:ext>
            </a:extLst>
          </p:cNvPr>
          <p:cNvSpPr>
            <a:spLocks noGrp="1"/>
          </p:cNvSpPr>
          <p:nvPr>
            <p:ph type="title"/>
          </p:nvPr>
        </p:nvSpPr>
        <p:spPr>
          <a:xfrm>
            <a:off x="533248" y="2651125"/>
            <a:ext cx="8077504" cy="1354217"/>
          </a:xfrm>
        </p:spPr>
        <p:txBody>
          <a:bodyPr/>
          <a:lstStyle/>
          <a:p>
            <a:pPr algn="ctr"/>
            <a:r>
              <a:rPr lang="en-US" sz="4400" dirty="0">
                <a:solidFill>
                  <a:srgbClr val="FF0000"/>
                </a:solidFill>
              </a:rPr>
              <a:t>CẢM ƠN SỰ THEO DÕI CỦA QUÝ PHỤ HUYNH</a:t>
            </a:r>
          </a:p>
        </p:txBody>
      </p:sp>
    </p:spTree>
    <p:extLst>
      <p:ext uri="{BB962C8B-B14F-4D97-AF65-F5344CB8AC3E}">
        <p14:creationId xmlns:p14="http://schemas.microsoft.com/office/powerpoint/2010/main" val="375660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247" y="181178"/>
            <a:ext cx="8077504" cy="615553"/>
          </a:xfrm>
        </p:spPr>
        <p:txBody>
          <a:bodyPr/>
          <a:lstStyle/>
          <a:p>
            <a:pPr algn="ctr"/>
            <a:r>
              <a:rPr lang="en-US" sz="4000" b="1" dirty="0" err="1">
                <a:solidFill>
                  <a:srgbClr val="FF0000"/>
                </a:solidFill>
              </a:rPr>
              <a:t>Nguyên</a:t>
            </a:r>
            <a:r>
              <a:rPr lang="en-US" sz="4000" b="1" dirty="0">
                <a:solidFill>
                  <a:srgbClr val="FF0000"/>
                </a:solidFill>
              </a:rPr>
              <a:t> </a:t>
            </a:r>
            <a:r>
              <a:rPr lang="en-US" sz="4000" b="1" dirty="0" err="1">
                <a:solidFill>
                  <a:srgbClr val="FF0000"/>
                </a:solidFill>
              </a:rPr>
              <a:t>nhân</a:t>
            </a:r>
            <a:r>
              <a:rPr lang="en-US" sz="4000" b="1" dirty="0">
                <a:solidFill>
                  <a:srgbClr val="FF0000"/>
                </a:solidFill>
              </a:rPr>
              <a:t> SDD</a:t>
            </a:r>
          </a:p>
        </p:txBody>
      </p:sp>
      <p:sp>
        <p:nvSpPr>
          <p:cNvPr id="38915" name="Rectangle 3"/>
          <p:cNvSpPr>
            <a:spLocks noGrp="1" noChangeArrowheads="1"/>
          </p:cNvSpPr>
          <p:nvPr>
            <p:ph type="body" idx="1"/>
          </p:nvPr>
        </p:nvSpPr>
        <p:spPr>
          <a:xfrm>
            <a:off x="533247" y="1066800"/>
            <a:ext cx="7848600" cy="430887"/>
          </a:xfrm>
        </p:spPr>
        <p:txBody>
          <a:bodyPr/>
          <a:lstStyle/>
          <a:p>
            <a:endParaRPr lang="en-US" sz="2800" dirty="0"/>
          </a:p>
        </p:txBody>
      </p:sp>
      <p:pic>
        <p:nvPicPr>
          <p:cNvPr id="3" name="Picture 2" descr="Diagram&#10;&#10;Description automatically generated">
            <a:extLst>
              <a:ext uri="{FF2B5EF4-FFF2-40B4-BE49-F238E27FC236}">
                <a16:creationId xmlns:a16="http://schemas.microsoft.com/office/drawing/2014/main" xmlns="" id="{370AA848-83FA-A897-FAAC-2FD9B2A05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71" y="1066800"/>
            <a:ext cx="8382151" cy="5486400"/>
          </a:xfrm>
          <a:prstGeom prst="rect">
            <a:avLst/>
          </a:prstGeom>
        </p:spPr>
      </p:pic>
    </p:spTree>
    <p:extLst>
      <p:ext uri="{BB962C8B-B14F-4D97-AF65-F5344CB8AC3E}">
        <p14:creationId xmlns:p14="http://schemas.microsoft.com/office/powerpoint/2010/main" val="174509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A37C5-676F-8833-5F8E-FAA4DB539C9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6958587C-5B3B-15B1-C6AB-BDE9FE38809D}"/>
              </a:ext>
            </a:extLst>
          </p:cNvPr>
          <p:cNvSpPr>
            <a:spLocks noGrp="1"/>
          </p:cNvSpPr>
          <p:nvPr>
            <p:ph type="body" idx="1"/>
          </p:nvPr>
        </p:nvSpPr>
        <p:spPr/>
        <p:txBody>
          <a:bodyPr/>
          <a:lstStyle/>
          <a:p>
            <a:endParaRPr lang="en-US"/>
          </a:p>
        </p:txBody>
      </p:sp>
      <p:pic>
        <p:nvPicPr>
          <p:cNvPr id="5" name="Picture 4" descr="A picture containing text, black&#10;&#10;Description automatically generated">
            <a:extLst>
              <a:ext uri="{FF2B5EF4-FFF2-40B4-BE49-F238E27FC236}">
                <a16:creationId xmlns:a16="http://schemas.microsoft.com/office/drawing/2014/main" xmlns="" id="{DA96928B-7A46-8978-9112-116B31423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5937"/>
            <a:ext cx="5638800" cy="6461125"/>
          </a:xfrm>
          <a:prstGeom prst="rect">
            <a:avLst/>
          </a:prstGeom>
        </p:spPr>
      </p:pic>
    </p:spTree>
    <p:extLst>
      <p:ext uri="{BB962C8B-B14F-4D97-AF65-F5344CB8AC3E}">
        <p14:creationId xmlns:p14="http://schemas.microsoft.com/office/powerpoint/2010/main" val="92845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8300"/>
            <a:ext cx="8077200" cy="757238"/>
          </a:xfrm>
        </p:spPr>
        <p:txBody>
          <a:bodyPr>
            <a:noAutofit/>
          </a:bodyPr>
          <a:lstStyle/>
          <a:p>
            <a:pPr algn="ctr"/>
            <a:r>
              <a:rPr lang="en-US" sz="3600" b="1" u="sng" dirty="0" err="1">
                <a:solidFill>
                  <a:schemeClr val="accent6">
                    <a:lumMod val="75000"/>
                  </a:schemeClr>
                </a:solidFill>
              </a:rPr>
              <a:t>Một</a:t>
            </a:r>
            <a:r>
              <a:rPr lang="en-US" sz="3600" b="1" u="sng" dirty="0">
                <a:solidFill>
                  <a:schemeClr val="accent6">
                    <a:lumMod val="75000"/>
                  </a:schemeClr>
                </a:solidFill>
              </a:rPr>
              <a:t> </a:t>
            </a:r>
            <a:r>
              <a:rPr lang="en-US" sz="3600" b="1" u="sng" dirty="0" err="1">
                <a:solidFill>
                  <a:schemeClr val="accent6">
                    <a:lumMod val="75000"/>
                  </a:schemeClr>
                </a:solidFill>
              </a:rPr>
              <a:t>số</a:t>
            </a:r>
            <a:r>
              <a:rPr lang="en-US" sz="3600" b="1" u="sng" dirty="0">
                <a:solidFill>
                  <a:schemeClr val="accent6">
                    <a:lumMod val="75000"/>
                  </a:schemeClr>
                </a:solidFill>
              </a:rPr>
              <a:t> </a:t>
            </a:r>
            <a:r>
              <a:rPr lang="en-US" sz="3600" b="1" u="sng" dirty="0" err="1">
                <a:solidFill>
                  <a:schemeClr val="accent6">
                    <a:lumMod val="75000"/>
                  </a:schemeClr>
                </a:solidFill>
              </a:rPr>
              <a:t>ví</a:t>
            </a:r>
            <a:r>
              <a:rPr lang="en-US" sz="3600" b="1" u="sng" dirty="0">
                <a:solidFill>
                  <a:schemeClr val="accent6">
                    <a:lumMod val="75000"/>
                  </a:schemeClr>
                </a:solidFill>
              </a:rPr>
              <a:t> </a:t>
            </a:r>
            <a:r>
              <a:rPr lang="en-US" sz="3600" b="1" u="sng" dirty="0" err="1">
                <a:solidFill>
                  <a:schemeClr val="accent6">
                    <a:lumMod val="75000"/>
                  </a:schemeClr>
                </a:solidFill>
              </a:rPr>
              <a:t>dụ</a:t>
            </a:r>
            <a:r>
              <a:rPr lang="en-US" sz="3600" b="1" u="sng" dirty="0">
                <a:solidFill>
                  <a:schemeClr val="accent6">
                    <a:lumMod val="75000"/>
                  </a:schemeClr>
                </a:solidFill>
              </a:rPr>
              <a:t> </a:t>
            </a:r>
            <a:r>
              <a:rPr lang="en-US" sz="3600" b="1" u="sng" dirty="0" err="1">
                <a:solidFill>
                  <a:schemeClr val="accent6">
                    <a:lumMod val="75000"/>
                  </a:schemeClr>
                </a:solidFill>
              </a:rPr>
              <a:t>về</a:t>
            </a:r>
            <a:r>
              <a:rPr lang="en-US" sz="3600" b="1" u="sng" dirty="0">
                <a:solidFill>
                  <a:schemeClr val="accent6">
                    <a:lumMod val="75000"/>
                  </a:schemeClr>
                </a:solidFill>
              </a:rPr>
              <a:t> </a:t>
            </a:r>
            <a:r>
              <a:rPr lang="en-US" sz="3600" b="1" u="sng" dirty="0" err="1">
                <a:solidFill>
                  <a:schemeClr val="accent6">
                    <a:lumMod val="75000"/>
                  </a:schemeClr>
                </a:solidFill>
              </a:rPr>
              <a:t>sai</a:t>
            </a:r>
            <a:r>
              <a:rPr lang="en-US" sz="3600" b="1" u="sng" dirty="0">
                <a:solidFill>
                  <a:schemeClr val="accent6">
                    <a:lumMod val="75000"/>
                  </a:schemeClr>
                </a:solidFill>
              </a:rPr>
              <a:t> </a:t>
            </a:r>
            <a:r>
              <a:rPr lang="en-US" sz="3600" b="1" u="sng" dirty="0" err="1">
                <a:solidFill>
                  <a:schemeClr val="accent6">
                    <a:lumMod val="75000"/>
                  </a:schemeClr>
                </a:solidFill>
              </a:rPr>
              <a:t>lầm</a:t>
            </a:r>
            <a:r>
              <a:rPr lang="en-US" sz="3600" b="1" u="sng" dirty="0">
                <a:solidFill>
                  <a:schemeClr val="accent6">
                    <a:lumMod val="75000"/>
                  </a:schemeClr>
                </a:solidFill>
              </a:rPr>
              <a:t> </a:t>
            </a:r>
            <a:r>
              <a:rPr lang="en-US" sz="3600" b="1" u="sng" dirty="0" err="1">
                <a:solidFill>
                  <a:schemeClr val="accent6">
                    <a:lumMod val="75000"/>
                  </a:schemeClr>
                </a:solidFill>
              </a:rPr>
              <a:t>trong</a:t>
            </a:r>
            <a:r>
              <a:rPr lang="en-US" sz="3600" b="1" u="sng" dirty="0">
                <a:solidFill>
                  <a:schemeClr val="accent6">
                    <a:lumMod val="75000"/>
                  </a:schemeClr>
                </a:solidFill>
              </a:rPr>
              <a:t> </a:t>
            </a:r>
            <a:r>
              <a:rPr lang="en-US" sz="3600" b="1" u="sng" dirty="0" err="1">
                <a:solidFill>
                  <a:schemeClr val="accent6">
                    <a:lumMod val="75000"/>
                  </a:schemeClr>
                </a:solidFill>
              </a:rPr>
              <a:t>cách</a:t>
            </a:r>
            <a:r>
              <a:rPr lang="en-US" sz="3600" b="1" u="sng" dirty="0">
                <a:solidFill>
                  <a:schemeClr val="accent6">
                    <a:lumMod val="75000"/>
                  </a:schemeClr>
                </a:solidFill>
              </a:rPr>
              <a:t> </a:t>
            </a:r>
            <a:r>
              <a:rPr lang="en-US" sz="3600" b="1" u="sng" dirty="0" err="1">
                <a:solidFill>
                  <a:schemeClr val="accent6">
                    <a:lumMod val="75000"/>
                  </a:schemeClr>
                </a:solidFill>
              </a:rPr>
              <a:t>nuôi</a:t>
            </a:r>
            <a:r>
              <a:rPr lang="en-US" sz="3600" b="1" u="sng" dirty="0">
                <a:solidFill>
                  <a:schemeClr val="accent6">
                    <a:lumMod val="75000"/>
                  </a:schemeClr>
                </a:solidFill>
              </a:rPr>
              <a:t> </a:t>
            </a:r>
            <a:r>
              <a:rPr lang="en-US" sz="3600" b="1" u="sng" dirty="0" err="1">
                <a:solidFill>
                  <a:schemeClr val="accent6">
                    <a:lumMod val="75000"/>
                  </a:schemeClr>
                </a:solidFill>
              </a:rPr>
              <a:t>dưỡng</a:t>
            </a:r>
            <a:r>
              <a:rPr lang="en-US" sz="3600" b="1" u="sng" dirty="0">
                <a:solidFill>
                  <a:schemeClr val="accent6">
                    <a:lumMod val="75000"/>
                  </a:schemeClr>
                </a:solidFill>
              </a:rPr>
              <a:t> </a:t>
            </a:r>
            <a:r>
              <a:rPr lang="en-US" sz="3600" b="1" u="sng" dirty="0" err="1">
                <a:solidFill>
                  <a:schemeClr val="accent6">
                    <a:lumMod val="75000"/>
                  </a:schemeClr>
                </a:solidFill>
              </a:rPr>
              <a:t>trẻ</a:t>
            </a:r>
            <a:endParaRPr lang="en-US" sz="3600" b="1" u="sng" dirty="0">
              <a:solidFill>
                <a:schemeClr val="accent6">
                  <a:lumMod val="75000"/>
                </a:schemeClr>
              </a:solidFill>
            </a:endParaRPr>
          </a:p>
        </p:txBody>
      </p:sp>
      <p:sp>
        <p:nvSpPr>
          <p:cNvPr id="81923" name="Content Placeholder 2"/>
          <p:cNvSpPr>
            <a:spLocks noGrp="1"/>
          </p:cNvSpPr>
          <p:nvPr>
            <p:ph idx="4294967295"/>
          </p:nvPr>
        </p:nvSpPr>
        <p:spPr>
          <a:xfrm>
            <a:off x="0" y="1828800"/>
            <a:ext cx="8553450" cy="4616450"/>
          </a:xfrm>
        </p:spPr>
        <p:txBody>
          <a:bodyPr/>
          <a:lstStyle/>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ǎn</a:t>
            </a:r>
            <a:r>
              <a:rPr lang="en-US" sz="2400" dirty="0">
                <a:latin typeface="Arial" pitchFamily="34" charset="0"/>
                <a:cs typeface="Arial" pitchFamily="34" charset="0"/>
              </a:rPr>
              <a:t> </a:t>
            </a:r>
            <a:r>
              <a:rPr lang="en-US" sz="2400" dirty="0" err="1">
                <a:latin typeface="Arial" pitchFamily="34" charset="0"/>
                <a:cs typeface="Arial" pitchFamily="34" charset="0"/>
              </a:rPr>
              <a:t>dặm</a:t>
            </a:r>
            <a:r>
              <a:rPr lang="en-US" sz="2400" dirty="0">
                <a:latin typeface="Arial" pitchFamily="34" charset="0"/>
                <a:cs typeface="Arial" pitchFamily="34" charset="0"/>
              </a:rPr>
              <a:t> </a:t>
            </a:r>
            <a:r>
              <a:rPr lang="en-US" sz="2400" dirty="0" err="1">
                <a:latin typeface="Arial" pitchFamily="34" charset="0"/>
                <a:cs typeface="Arial" pitchFamily="34" charset="0"/>
              </a:rPr>
              <a:t>thiếu</a:t>
            </a:r>
            <a:r>
              <a:rPr lang="en-US" sz="2400" dirty="0">
                <a:latin typeface="Arial" pitchFamily="34" charset="0"/>
                <a:cs typeface="Arial" pitchFamily="34" charset="0"/>
              </a:rPr>
              <a:t> </a:t>
            </a:r>
            <a:r>
              <a:rPr lang="en-US" sz="2400" dirty="0" err="1">
                <a:latin typeface="Arial" pitchFamily="34" charset="0"/>
                <a:cs typeface="Arial" pitchFamily="34" charset="0"/>
              </a:rPr>
              <a:t>dầu</a:t>
            </a:r>
            <a:r>
              <a:rPr lang="en-US" sz="2400" dirty="0">
                <a:latin typeface="Arial" pitchFamily="34" charset="0"/>
                <a:cs typeface="Arial" pitchFamily="34" charset="0"/>
              </a:rPr>
              <a:t> </a:t>
            </a:r>
            <a:r>
              <a:rPr lang="en-US" sz="2400" dirty="0" err="1">
                <a:latin typeface="Arial" pitchFamily="34" charset="0"/>
                <a:cs typeface="Arial" pitchFamily="34" charset="0"/>
              </a:rPr>
              <a:t>mỡ</a:t>
            </a:r>
            <a:endParaRPr lang="en-US" sz="2400" dirty="0">
              <a:latin typeface="Arial" pitchFamily="34" charset="0"/>
              <a:cs typeface="Arial" pitchFamily="34" charset="0"/>
            </a:endParaRPr>
          </a:p>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Thiếu</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ǎn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gốc</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vật</a:t>
            </a:r>
            <a:endParaRPr lang="en-US" sz="2400" dirty="0">
              <a:latin typeface="Arial" pitchFamily="34" charset="0"/>
              <a:cs typeface="Arial" pitchFamily="34" charset="0"/>
            </a:endParaRPr>
          </a:p>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Thiếu</a:t>
            </a:r>
            <a:r>
              <a:rPr lang="en-US" sz="2400" dirty="0">
                <a:latin typeface="Arial" pitchFamily="34" charset="0"/>
                <a:cs typeface="Arial" pitchFamily="34" charset="0"/>
              </a:rPr>
              <a:t> </a:t>
            </a:r>
            <a:r>
              <a:rPr lang="en-US" sz="2400" dirty="0" err="1">
                <a:latin typeface="Arial" pitchFamily="34" charset="0"/>
                <a:cs typeface="Arial" pitchFamily="34" charset="0"/>
              </a:rPr>
              <a:t>rau</a:t>
            </a:r>
            <a:r>
              <a:rPr lang="en-US" sz="2400" dirty="0">
                <a:latin typeface="Arial" pitchFamily="34" charset="0"/>
                <a:cs typeface="Arial" pitchFamily="34" charset="0"/>
              </a:rPr>
              <a:t> </a:t>
            </a:r>
            <a:r>
              <a:rPr lang="en-US" sz="2400" dirty="0" err="1">
                <a:latin typeface="Arial" pitchFamily="34" charset="0"/>
                <a:cs typeface="Arial" pitchFamily="34" charset="0"/>
              </a:rPr>
              <a:t>xanh</a:t>
            </a:r>
            <a:r>
              <a:rPr lang="en-US" sz="2400" dirty="0">
                <a:latin typeface="Arial" pitchFamily="34" charset="0"/>
                <a:cs typeface="Arial" pitchFamily="34" charset="0"/>
              </a:rPr>
              <a:t>, </a:t>
            </a:r>
            <a:r>
              <a:rPr lang="en-US" sz="2400" dirty="0" err="1">
                <a:latin typeface="Arial" pitchFamily="34" charset="0"/>
                <a:cs typeface="Arial" pitchFamily="34" charset="0"/>
              </a:rPr>
              <a:t>trái</a:t>
            </a:r>
            <a:r>
              <a:rPr lang="en-US" sz="2400" dirty="0">
                <a:latin typeface="Arial" pitchFamily="34" charset="0"/>
                <a:cs typeface="Arial" pitchFamily="34" charset="0"/>
              </a:rPr>
              <a:t> </a:t>
            </a:r>
            <a:r>
              <a:rPr lang="en-US" sz="2400" dirty="0" err="1">
                <a:latin typeface="Arial" pitchFamily="34" charset="0"/>
                <a:cs typeface="Arial" pitchFamily="34" charset="0"/>
              </a:rPr>
              <a:t>cây</a:t>
            </a:r>
            <a:endParaRPr lang="en-US" sz="2400" dirty="0">
              <a:latin typeface="Arial" pitchFamily="34" charset="0"/>
              <a:cs typeface="Arial" pitchFamily="34" charset="0"/>
            </a:endParaRPr>
          </a:p>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dặm</a:t>
            </a:r>
            <a:r>
              <a:rPr lang="en-US" sz="2400" dirty="0">
                <a:latin typeface="Arial" pitchFamily="34" charset="0"/>
                <a:cs typeface="Arial" pitchFamily="34" charset="0"/>
              </a:rPr>
              <a:t> </a:t>
            </a:r>
            <a:r>
              <a:rPr lang="en-US" sz="2400" dirty="0" err="1">
                <a:latin typeface="Arial" pitchFamily="34" charset="0"/>
                <a:cs typeface="Arial" pitchFamily="34" charset="0"/>
              </a:rPr>
              <a:t>sớm</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r>
              <a:rPr lang="en-US" sz="2400" dirty="0" err="1">
                <a:latin typeface="Arial" pitchFamily="34" charset="0"/>
                <a:cs typeface="Arial" pitchFamily="34" charset="0"/>
              </a:rPr>
              <a:t>cháo</a:t>
            </a:r>
            <a:r>
              <a:rPr lang="en-US" sz="2400" dirty="0">
                <a:latin typeface="Arial" pitchFamily="34" charset="0"/>
                <a:cs typeface="Arial" pitchFamily="34" charset="0"/>
              </a:rPr>
              <a:t>, </a:t>
            </a:r>
            <a:r>
              <a:rPr lang="en-US" sz="2400" dirty="0" err="1">
                <a:latin typeface="Arial" pitchFamily="34" charset="0"/>
                <a:cs typeface="Arial" pitchFamily="34" charset="0"/>
              </a:rPr>
              <a:t>cơm</a:t>
            </a:r>
            <a:r>
              <a:rPr lang="en-US" sz="2400" dirty="0">
                <a:latin typeface="Arial" pitchFamily="34" charset="0"/>
                <a:cs typeface="Arial" pitchFamily="34" charset="0"/>
              </a:rPr>
              <a:t> </a:t>
            </a:r>
            <a:r>
              <a:rPr lang="en-US" sz="2400" dirty="0" err="1">
                <a:latin typeface="Arial" pitchFamily="34" charset="0"/>
                <a:cs typeface="Arial" pitchFamily="34" charset="0"/>
              </a:rPr>
              <a:t>sớm</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con </a:t>
            </a:r>
            <a:r>
              <a:rPr lang="en-US" sz="2400" dirty="0" err="1">
                <a:latin typeface="Arial" pitchFamily="34" charset="0"/>
                <a:cs typeface="Arial" pitchFamily="34" charset="0"/>
              </a:rPr>
              <a:t>mau</a:t>
            </a:r>
            <a:r>
              <a:rPr lang="en-US" sz="2400" dirty="0">
                <a:latin typeface="Arial" pitchFamily="34" charset="0"/>
                <a:cs typeface="Arial" pitchFamily="34" charset="0"/>
              </a:rPr>
              <a:t> </a:t>
            </a:r>
            <a:r>
              <a:rPr lang="en-US" sz="2400" dirty="0" err="1">
                <a:latin typeface="Arial" pitchFamily="34" charset="0"/>
                <a:cs typeface="Arial" pitchFamily="34" charset="0"/>
              </a:rPr>
              <a:t>cứng</a:t>
            </a:r>
            <a:endParaRPr lang="en-US" sz="2400" dirty="0">
              <a:latin typeface="Arial" pitchFamily="34" charset="0"/>
              <a:cs typeface="Arial" pitchFamily="34" charset="0"/>
            </a:endParaRPr>
          </a:p>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Kiêng</a:t>
            </a:r>
            <a:r>
              <a:rPr lang="en-US" sz="2400" dirty="0">
                <a:latin typeface="Arial" pitchFamily="34" charset="0"/>
                <a:cs typeface="Arial" pitchFamily="34" charset="0"/>
              </a:rPr>
              <a:t> </a:t>
            </a:r>
            <a:r>
              <a:rPr lang="en-US" sz="2400" dirty="0" err="1">
                <a:latin typeface="Arial" pitchFamily="34" charset="0"/>
                <a:cs typeface="Arial" pitchFamily="34" charset="0"/>
              </a:rPr>
              <a:t>đồ</a:t>
            </a:r>
            <a:r>
              <a:rPr lang="en-US" sz="2400" dirty="0">
                <a:latin typeface="Arial" pitchFamily="34" charset="0"/>
                <a:cs typeface="Arial" pitchFamily="34" charset="0"/>
              </a:rPr>
              <a:t> </a:t>
            </a:r>
            <a:r>
              <a:rPr lang="en-US" sz="2400" dirty="0" err="1">
                <a:latin typeface="Arial" pitchFamily="34" charset="0"/>
                <a:cs typeface="Arial" pitchFamily="34" charset="0"/>
              </a:rPr>
              <a:t>biển</a:t>
            </a:r>
            <a:r>
              <a:rPr lang="en-US" sz="2400" dirty="0">
                <a:latin typeface="Arial" pitchFamily="34" charset="0"/>
                <a:cs typeface="Arial" pitchFamily="34" charset="0"/>
              </a:rPr>
              <a:t> </a:t>
            </a:r>
            <a:r>
              <a:rPr lang="en-US" sz="2400" dirty="0" err="1">
                <a:latin typeface="Arial" pitchFamily="34" charset="0"/>
                <a:cs typeface="Arial" pitchFamily="34" charset="0"/>
              </a:rPr>
              <a:t>vì</a:t>
            </a:r>
            <a:r>
              <a:rPr lang="en-US" sz="2400" dirty="0">
                <a:latin typeface="Arial" pitchFamily="34" charset="0"/>
                <a:cs typeface="Arial" pitchFamily="34" charset="0"/>
              </a:rPr>
              <a:t> </a:t>
            </a:r>
            <a:r>
              <a:rPr lang="en-US" sz="2400" dirty="0" err="1">
                <a:latin typeface="Arial" pitchFamily="34" charset="0"/>
                <a:cs typeface="Arial" pitchFamily="34" charset="0"/>
              </a:rPr>
              <a:t>phong</a:t>
            </a:r>
            <a:r>
              <a:rPr lang="en-US" sz="2400" dirty="0">
                <a:latin typeface="Arial" pitchFamily="34" charset="0"/>
                <a:cs typeface="Arial" pitchFamily="34" charset="0"/>
              </a:rPr>
              <a:t> </a:t>
            </a:r>
            <a:r>
              <a:rPr lang="en-US" sz="2400" dirty="0" err="1">
                <a:latin typeface="Arial" pitchFamily="34" charset="0"/>
                <a:cs typeface="Arial" pitchFamily="34" charset="0"/>
              </a:rPr>
              <a:t>ngứa</a:t>
            </a:r>
            <a:endParaRPr lang="en-US" sz="2400" dirty="0">
              <a:latin typeface="Arial" pitchFamily="34" charset="0"/>
              <a:cs typeface="Arial" pitchFamily="34" charset="0"/>
            </a:endParaRPr>
          </a:p>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Pha</a:t>
            </a:r>
            <a:r>
              <a:rPr lang="en-US" sz="2400" dirty="0">
                <a:latin typeface="Arial" pitchFamily="34" charset="0"/>
                <a:cs typeface="Arial" pitchFamily="34" charset="0"/>
              </a:rPr>
              <a:t> </a:t>
            </a:r>
            <a:r>
              <a:rPr lang="en-US" sz="2400" dirty="0" err="1">
                <a:latin typeface="Arial" pitchFamily="34" charset="0"/>
                <a:cs typeface="Arial" pitchFamily="34" charset="0"/>
              </a:rPr>
              <a:t>sữa</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nước</a:t>
            </a:r>
            <a:r>
              <a:rPr lang="en-US" sz="2400" dirty="0">
                <a:latin typeface="Arial" pitchFamily="34" charset="0"/>
                <a:cs typeface="Arial" pitchFamily="34" charset="0"/>
              </a:rPr>
              <a:t> </a:t>
            </a:r>
            <a:r>
              <a:rPr lang="en-US" sz="2400" dirty="0" err="1">
                <a:latin typeface="Arial" pitchFamily="34" charset="0"/>
                <a:cs typeface="Arial" pitchFamily="34" charset="0"/>
              </a:rPr>
              <a:t>cháo</a:t>
            </a:r>
            <a:endParaRPr lang="en-US" sz="2400" dirty="0">
              <a:latin typeface="Arial" pitchFamily="34" charset="0"/>
              <a:cs typeface="Arial" pitchFamily="34" charset="0"/>
            </a:endParaRPr>
          </a:p>
          <a:p>
            <a:pPr marL="395287" indent="-285750">
              <a:lnSpc>
                <a:spcPct val="150000"/>
              </a:lnSpc>
              <a:buFont typeface="Arial" panose="020B0604020202020204" pitchFamily="34" charset="0"/>
              <a:buChar char="•"/>
            </a:pPr>
            <a:r>
              <a:rPr lang="en-US" sz="2400" dirty="0" err="1">
                <a:latin typeface="Arial" pitchFamily="34" charset="0"/>
                <a:cs typeface="Arial" pitchFamily="34" charset="0"/>
              </a:rPr>
              <a:t>Nước</a:t>
            </a:r>
            <a:r>
              <a:rPr lang="en-US" sz="2400" dirty="0">
                <a:latin typeface="Arial" pitchFamily="34" charset="0"/>
                <a:cs typeface="Arial" pitchFamily="34" charset="0"/>
              </a:rPr>
              <a:t> </a:t>
            </a:r>
            <a:r>
              <a:rPr lang="en-US" sz="2400" dirty="0" err="1">
                <a:latin typeface="Arial" pitchFamily="34" charset="0"/>
                <a:cs typeface="Arial" pitchFamily="34" charset="0"/>
              </a:rPr>
              <a:t>xương</a:t>
            </a:r>
            <a:r>
              <a:rPr lang="en-US" sz="2400" dirty="0">
                <a:latin typeface="Arial" pitchFamily="34" charset="0"/>
                <a:cs typeface="Arial" pitchFamily="34" charset="0"/>
              </a:rPr>
              <a:t> </a:t>
            </a:r>
            <a:r>
              <a:rPr lang="en-US" sz="2400" dirty="0" err="1">
                <a:latin typeface="Arial" pitchFamily="34" charset="0"/>
                <a:cs typeface="Arial" pitchFamily="34" charset="0"/>
              </a:rPr>
              <a:t>hầm</a:t>
            </a:r>
            <a:r>
              <a:rPr lang="en-US" sz="2400" dirty="0">
                <a:latin typeface="Arial" pitchFamily="34" charset="0"/>
                <a:cs typeface="Arial" pitchFamily="34" charset="0"/>
              </a:rPr>
              <a:t> </a:t>
            </a:r>
            <a:r>
              <a:rPr lang="en-US" sz="2400" dirty="0" err="1">
                <a:latin typeface="Arial" pitchFamily="34" charset="0"/>
                <a:cs typeface="Arial" pitchFamily="34" charset="0"/>
              </a:rPr>
              <a:t>nấu</a:t>
            </a:r>
            <a:r>
              <a:rPr lang="en-US" sz="2400" dirty="0">
                <a:latin typeface="Arial" pitchFamily="34" charset="0"/>
                <a:cs typeface="Arial" pitchFamily="34" charset="0"/>
              </a:rPr>
              <a:t> </a:t>
            </a:r>
            <a:r>
              <a:rPr lang="en-US" sz="2400" dirty="0" err="1">
                <a:latin typeface="Arial" pitchFamily="34" charset="0"/>
                <a:cs typeface="Arial" pitchFamily="34" charset="0"/>
              </a:rPr>
              <a:t>cháo</a:t>
            </a:r>
            <a:r>
              <a:rPr lang="en-US" sz="2400" dirty="0">
                <a:latin typeface="Arial" pitchFamily="34" charset="0"/>
                <a:cs typeface="Arial" pitchFamily="34" charset="0"/>
              </a:rPr>
              <a:t>, </a:t>
            </a:r>
            <a:r>
              <a:rPr lang="en-US" sz="2400" dirty="0" err="1">
                <a:latin typeface="Arial" pitchFamily="34" charset="0"/>
                <a:cs typeface="Arial" pitchFamily="34" charset="0"/>
              </a:rPr>
              <a:t>bột</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trẻ</a:t>
            </a:r>
            <a:endParaRPr lang="en-US" sz="2400" dirty="0">
              <a:latin typeface="Arial" pitchFamily="34" charset="0"/>
              <a:cs typeface="Arial" pitchFamily="34" charset="0"/>
            </a:endParaRPr>
          </a:p>
          <a:p>
            <a:pPr marL="566737" indent="-457200">
              <a:buFont typeface="Arial" panose="020B0604020202020204" pitchFamily="34" charset="0"/>
              <a:buChar char="•"/>
            </a:pPr>
            <a:endParaRPr lang="en-US" sz="2400" dirty="0"/>
          </a:p>
          <a:p>
            <a:pPr marL="395287" indent="-285750">
              <a:buFont typeface="Arial" panose="020B0604020202020204" pitchFamily="34" charset="0"/>
              <a:buChar char="•"/>
            </a:pPr>
            <a:endParaRPr lang="en-US" sz="2400" dirty="0"/>
          </a:p>
        </p:txBody>
      </p:sp>
      <p:sp>
        <p:nvSpPr>
          <p:cNvPr id="26629" name="Slide Number Placeholder 4"/>
          <p:cNvSpPr txBox="1">
            <a:spLocks noGrp="1"/>
          </p:cNvSpPr>
          <p:nvPr/>
        </p:nvSpPr>
        <p:spPr bwMode="auto">
          <a:xfrm>
            <a:off x="8174038" y="1588"/>
            <a:ext cx="762000" cy="366712"/>
          </a:xfrm>
          <a:prstGeom prst="rect">
            <a:avLst/>
          </a:prstGeom>
          <a:noFill/>
          <a:ln>
            <a:miter lim="800000"/>
            <a:headEnd/>
            <a:tailEnd/>
          </a:ln>
        </p:spPr>
        <p:txBody>
          <a:bodyPr anchor="b"/>
          <a:lstStyle/>
          <a:p>
            <a:pPr algn="r" eaLnBrk="1" hangingPunct="1">
              <a:defRPr/>
            </a:pPr>
            <a:fld id="{2EAEE915-519D-4F96-97A3-3A4408CFBB5E}" type="slidenum">
              <a:rPr lang="en-US">
                <a:solidFill>
                  <a:srgbClr val="FFFFFF"/>
                </a:solidFill>
                <a:latin typeface="+mn-lt"/>
              </a:rPr>
              <a:pPr algn="r" eaLnBrk="1" hangingPunct="1">
                <a:defRPr/>
              </a:pPr>
              <a:t>6</a:t>
            </a:fld>
            <a:endParaRPr lang="en-US">
              <a:solidFill>
                <a:srgbClr val="FFFFFF"/>
              </a:solidFill>
              <a:latin typeface="+mn-lt"/>
            </a:endParaRPr>
          </a:p>
        </p:txBody>
      </p:sp>
    </p:spTree>
    <p:extLst>
      <p:ext uri="{BB962C8B-B14F-4D97-AF65-F5344CB8AC3E}">
        <p14:creationId xmlns:p14="http://schemas.microsoft.com/office/powerpoint/2010/main" val="207519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err="1">
                <a:solidFill>
                  <a:srgbClr val="FF0000"/>
                </a:solidFill>
                <a:latin typeface="Arial" pitchFamily="34" charset="0"/>
                <a:cs typeface="Arial" pitchFamily="34" charset="0"/>
              </a:rPr>
              <a:t>Hậu</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quả</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của</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thiếu</a:t>
            </a:r>
            <a:r>
              <a:rPr lang="en-US" sz="3200" b="1" dirty="0">
                <a:solidFill>
                  <a:srgbClr val="FF0000"/>
                </a:solidFill>
                <a:latin typeface="Arial" pitchFamily="34" charset="0"/>
                <a:cs typeface="Arial" pitchFamily="34" charset="0"/>
              </a:rPr>
              <a:t> DD</a:t>
            </a:r>
            <a:endParaRPr lang="en-US" sz="3200" dirty="0">
              <a:solidFill>
                <a:srgbClr val="FF0000"/>
              </a:solidFill>
              <a:latin typeface="Arial" pitchFamily="34" charset="0"/>
              <a:cs typeface="Arial" pitchFamily="34" charset="0"/>
            </a:endParaRPr>
          </a:p>
        </p:txBody>
      </p:sp>
      <p:sp>
        <p:nvSpPr>
          <p:cNvPr id="3" name="Content Placeholder 2"/>
          <p:cNvSpPr>
            <a:spLocks noGrp="1"/>
          </p:cNvSpPr>
          <p:nvPr>
            <p:ph type="body" idx="1"/>
          </p:nvPr>
        </p:nvSpPr>
        <p:spPr/>
        <p:txBody>
          <a:bodyPr>
            <a:normAutofit/>
          </a:bodyPr>
          <a:lstStyle/>
          <a:p>
            <a:pPr algn="just"/>
            <a:endParaRPr lang="en-US" sz="2800" dirty="0">
              <a:latin typeface="Arial" pitchFamily="34" charset="0"/>
              <a:cs typeface="Arial" pitchFamily="34" charset="0"/>
            </a:endParaRPr>
          </a:p>
          <a:p>
            <a:pPr algn="just"/>
            <a:endParaRPr lang="en-US" sz="2800" dirty="0">
              <a:latin typeface="Arial" pitchFamily="34" charset="0"/>
              <a:cs typeface="Arial" pitchFamily="34" charset="0"/>
            </a:endParaRPr>
          </a:p>
        </p:txBody>
      </p:sp>
      <p:pic>
        <p:nvPicPr>
          <p:cNvPr id="5" name="Picture 4" descr="Diagram&#10;&#10;Description automatically generated">
            <a:extLst>
              <a:ext uri="{FF2B5EF4-FFF2-40B4-BE49-F238E27FC236}">
                <a16:creationId xmlns:a16="http://schemas.microsoft.com/office/drawing/2014/main" xmlns="" id="{8E0A58BA-4383-A662-45B1-E19F69F93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738361"/>
            <a:ext cx="8559799" cy="5958781"/>
          </a:xfrm>
          <a:prstGeom prst="rect">
            <a:avLst/>
          </a:prstGeom>
        </p:spPr>
      </p:pic>
    </p:spTree>
    <p:extLst>
      <p:ext uri="{BB962C8B-B14F-4D97-AF65-F5344CB8AC3E}">
        <p14:creationId xmlns:p14="http://schemas.microsoft.com/office/powerpoint/2010/main" val="334804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14"/>
            <a:ext cx="9144000" cy="6892413"/>
          </a:xfrm>
          <a:prstGeom prst="rect">
            <a:avLst/>
          </a:prstGeom>
        </p:spPr>
      </p:pic>
      <p:sp>
        <p:nvSpPr>
          <p:cNvPr id="5" name="Rounded Rectangle 4"/>
          <p:cNvSpPr/>
          <p:nvPr/>
        </p:nvSpPr>
        <p:spPr>
          <a:xfrm>
            <a:off x="533247" y="6327774"/>
            <a:ext cx="2362353" cy="3016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22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47548" y="381000"/>
            <a:ext cx="8077504" cy="553998"/>
          </a:xfrm>
        </p:spPr>
        <p:txBody>
          <a:bodyPr/>
          <a:lstStyle/>
          <a:p>
            <a:pPr algn="ctr"/>
            <a:r>
              <a:rPr lang="en-US" sz="3600" b="1" dirty="0">
                <a:solidFill>
                  <a:srgbClr val="FF0000"/>
                </a:solidFill>
                <a:latin typeface="Arial" pitchFamily="34" charset="0"/>
                <a:cs typeface="Arial" pitchFamily="34" charset="0"/>
              </a:rPr>
              <a:t>NGUYÊN NHÂN TC-BP</a:t>
            </a:r>
          </a:p>
        </p:txBody>
      </p:sp>
      <p:sp>
        <p:nvSpPr>
          <p:cNvPr id="9" name="Content Placeholder 8"/>
          <p:cNvSpPr>
            <a:spLocks noGrp="1"/>
          </p:cNvSpPr>
          <p:nvPr>
            <p:ph type="body" idx="1"/>
          </p:nvPr>
        </p:nvSpPr>
        <p:spPr>
          <a:xfrm>
            <a:off x="762000" y="1295400"/>
            <a:ext cx="7848600" cy="4917500"/>
          </a:xfrm>
        </p:spPr>
        <p:txBody>
          <a:bodyPr/>
          <a:lstStyle/>
          <a:p>
            <a:pPr>
              <a:lnSpc>
                <a:spcPct val="150000"/>
              </a:lnSpc>
              <a:buNone/>
            </a:pPr>
            <a:r>
              <a:rPr lang="en-US" sz="2400" b="1" dirty="0" err="1">
                <a:latin typeface="Arial" pitchFamily="34" charset="0"/>
                <a:cs typeface="Arial" pitchFamily="34" charset="0"/>
              </a:rPr>
              <a:t>Béo</a:t>
            </a:r>
            <a:r>
              <a:rPr lang="en-US" sz="2400" b="1" dirty="0">
                <a:latin typeface="Arial" pitchFamily="34" charset="0"/>
                <a:cs typeface="Arial" pitchFamily="34" charset="0"/>
              </a:rPr>
              <a:t> </a:t>
            </a:r>
            <a:r>
              <a:rPr lang="en-US" sz="2400" b="1" dirty="0" err="1">
                <a:latin typeface="Arial" pitchFamily="34" charset="0"/>
                <a:cs typeface="Arial" pitchFamily="34" charset="0"/>
              </a:rPr>
              <a:t>phì</a:t>
            </a:r>
            <a:r>
              <a:rPr lang="en-US" sz="2400" b="1" dirty="0">
                <a:latin typeface="Arial" pitchFamily="34" charset="0"/>
                <a:cs typeface="Arial" pitchFamily="34" charset="0"/>
              </a:rPr>
              <a:t> </a:t>
            </a:r>
            <a:r>
              <a:rPr lang="en-US" sz="2400" b="1" dirty="0" err="1">
                <a:latin typeface="Arial" pitchFamily="34" charset="0"/>
                <a:cs typeface="Arial" pitchFamily="34" charset="0"/>
              </a:rPr>
              <a:t>nội</a:t>
            </a:r>
            <a:r>
              <a:rPr lang="en-US" sz="2400" b="1" dirty="0">
                <a:latin typeface="Arial" pitchFamily="34" charset="0"/>
                <a:cs typeface="Arial" pitchFamily="34" charset="0"/>
              </a:rPr>
              <a:t> </a:t>
            </a:r>
            <a:r>
              <a:rPr lang="en-US" sz="2400" b="1" dirty="0" err="1">
                <a:latin typeface="Arial" pitchFamily="34" charset="0"/>
                <a:cs typeface="Arial" pitchFamily="34" charset="0"/>
              </a:rPr>
              <a:t>sinh</a:t>
            </a:r>
            <a:r>
              <a:rPr lang="en-US" sz="2400" b="1" dirty="0">
                <a:latin typeface="Arial" pitchFamily="34" charset="0"/>
                <a:cs typeface="Arial" pitchFamily="34" charset="0"/>
              </a:rPr>
              <a:t>: </a:t>
            </a:r>
            <a:r>
              <a:rPr lang="en-US" sz="2400" dirty="0">
                <a:latin typeface="Arial" pitchFamily="34" charset="0"/>
                <a:cs typeface="Arial" pitchFamily="34" charset="0"/>
              </a:rPr>
              <a:t>do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 di </a:t>
            </a:r>
            <a:r>
              <a:rPr lang="en-US" sz="2400" dirty="0" err="1">
                <a:latin typeface="Arial" pitchFamily="34" charset="0"/>
                <a:cs typeface="Arial" pitchFamily="34" charset="0"/>
              </a:rPr>
              <a:t>truyền</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a:t>
            </a:r>
            <a:r>
              <a:rPr lang="en-US" sz="2400" dirty="0" err="1">
                <a:latin typeface="Arial" pitchFamily="34" charset="0"/>
                <a:cs typeface="Arial" pitchFamily="34" charset="0"/>
              </a:rPr>
              <a:t>tiết</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thuốc</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p>
          <a:p>
            <a:pPr marL="285750" indent="-285750">
              <a:lnSpc>
                <a:spcPct val="150000"/>
              </a:lnSpc>
              <a:buFont typeface="Arial" panose="020B0604020202020204" pitchFamily="34" charset="0"/>
              <a:buChar char="•"/>
            </a:pPr>
            <a:r>
              <a:rPr lang="en-US" sz="2400" dirty="0" err="1">
                <a:latin typeface="Arial" pitchFamily="34" charset="0"/>
                <a:cs typeface="Arial" pitchFamily="34" charset="0"/>
              </a:rPr>
              <a:t>Chậm</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chiều</a:t>
            </a:r>
            <a:r>
              <a:rPr lang="en-US" sz="2400" dirty="0">
                <a:latin typeface="Arial" pitchFamily="34" charset="0"/>
                <a:cs typeface="Arial" pitchFamily="34" charset="0"/>
              </a:rPr>
              <a:t> </a:t>
            </a:r>
            <a:r>
              <a:rPr lang="en-US" sz="2400" dirty="0" err="1">
                <a:latin typeface="Arial" pitchFamily="34" charset="0"/>
                <a:cs typeface="Arial" pitchFamily="34" charset="0"/>
              </a:rPr>
              <a:t>cao</a:t>
            </a:r>
            <a:r>
              <a:rPr lang="en-US" sz="2400" dirty="0">
                <a:latin typeface="Arial" pitchFamily="34" charset="0"/>
                <a:cs typeface="Arial" pitchFamily="34" charset="0"/>
              </a:rPr>
              <a:t>.</a:t>
            </a:r>
          </a:p>
          <a:p>
            <a:pPr marL="285750" indent="-285750">
              <a:lnSpc>
                <a:spcPct val="150000"/>
              </a:lnSpc>
              <a:buFont typeface="Arial" panose="020B0604020202020204" pitchFamily="34" charset="0"/>
              <a:buChar char="•"/>
            </a:pPr>
            <a:r>
              <a:rPr lang="en-US" sz="2400" dirty="0" err="1">
                <a:latin typeface="Arial" pitchFamily="34" charset="0"/>
                <a:cs typeface="Arial" pitchFamily="34" charset="0"/>
              </a:rPr>
              <a:t>Chậm</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thần</a:t>
            </a:r>
            <a:r>
              <a:rPr lang="en-US" sz="2400" dirty="0">
                <a:latin typeface="Arial" pitchFamily="34" charset="0"/>
                <a:cs typeface="Arial" pitchFamily="34" charset="0"/>
              </a:rPr>
              <a:t> </a:t>
            </a:r>
            <a:r>
              <a:rPr lang="en-US" sz="2400" dirty="0" err="1">
                <a:latin typeface="Arial" pitchFamily="34" charset="0"/>
                <a:cs typeface="Arial" pitchFamily="34" charset="0"/>
              </a:rPr>
              <a:t>vận</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p>
          <a:p>
            <a:pPr marL="285750" indent="-285750">
              <a:lnSpc>
                <a:spcPct val="150000"/>
              </a:lnSpc>
              <a:buFont typeface="Arial" panose="020B0604020202020204" pitchFamily="34" charset="0"/>
              <a:buChar char="•"/>
            </a:pPr>
            <a:r>
              <a:rPr lang="en-US" sz="2400" dirty="0" err="1">
                <a:latin typeface="Arial" pitchFamily="34" charset="0"/>
                <a:cs typeface="Arial" pitchFamily="34" charset="0"/>
              </a:rPr>
              <a:t>Khởi</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BP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sớm</a:t>
            </a:r>
            <a:r>
              <a:rPr lang="en-US" sz="2400" dirty="0">
                <a:latin typeface="Arial" pitchFamily="34" charset="0"/>
                <a:cs typeface="Arial" pitchFamily="34" charset="0"/>
              </a:rPr>
              <a:t> (&lt; 5 </a:t>
            </a:r>
            <a:r>
              <a:rPr lang="en-US" sz="2400" dirty="0" err="1">
                <a:latin typeface="Arial" pitchFamily="34" charset="0"/>
                <a:cs typeface="Arial" pitchFamily="34" charset="0"/>
              </a:rPr>
              <a:t>tuổi</a:t>
            </a:r>
            <a:r>
              <a:rPr lang="en-US" sz="2400" dirty="0">
                <a:latin typeface="Arial" pitchFamily="34" charset="0"/>
                <a:cs typeface="Arial" pitchFamily="34" charset="0"/>
              </a:rPr>
              <a:t>).</a:t>
            </a:r>
          </a:p>
          <a:p>
            <a:pPr marL="285750" indent="-285750">
              <a:lnSpc>
                <a:spcPct val="150000"/>
              </a:lnSpc>
              <a:buFont typeface="Arial" panose="020B0604020202020204" pitchFamily="34" charset="0"/>
              <a:buChar char="•"/>
            </a:pPr>
            <a:r>
              <a:rPr lang="en-US" sz="2400" dirty="0" err="1">
                <a:latin typeface="Arial" pitchFamily="34" charset="0"/>
                <a:cs typeface="Arial" pitchFamily="34" charset="0"/>
              </a:rPr>
              <a:t>Cuồng</a:t>
            </a:r>
            <a:r>
              <a:rPr lang="en-US" sz="2400" dirty="0">
                <a:latin typeface="Arial" pitchFamily="34" charset="0"/>
                <a:cs typeface="Arial" pitchFamily="34" charset="0"/>
              </a:rPr>
              <a:t> </a:t>
            </a:r>
            <a:r>
              <a:rPr lang="en-US" sz="2400" dirty="0" err="1">
                <a:latin typeface="Arial" pitchFamily="34" charset="0"/>
                <a:cs typeface="Arial" pitchFamily="34" charset="0"/>
              </a:rPr>
              <a:t>ăn</a:t>
            </a:r>
            <a:r>
              <a:rPr lang="en-US" sz="2400" dirty="0">
                <a:latin typeface="Arial" pitchFamily="34" charset="0"/>
                <a:cs typeface="Arial" pitchFamily="34" charset="0"/>
              </a:rPr>
              <a:t>. </a:t>
            </a:r>
          </a:p>
          <a:p>
            <a:pPr marL="285750" indent="-285750">
              <a:lnSpc>
                <a:spcPct val="150000"/>
              </a:lnSpc>
              <a:buFont typeface="Arial" panose="020B0604020202020204" pitchFamily="34" charset="0"/>
              <a:buChar char="•"/>
            </a:pP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yếu</a:t>
            </a:r>
            <a:r>
              <a:rPr lang="en-US" sz="2400" dirty="0">
                <a:latin typeface="Arial" pitchFamily="34" charset="0"/>
                <a:cs typeface="Arial" pitchFamily="34" charset="0"/>
              </a:rPr>
              <a:t> </a:t>
            </a:r>
            <a:r>
              <a:rPr lang="en-US" sz="2400" dirty="0" err="1">
                <a:latin typeface="Arial" pitchFamily="34" charset="0"/>
                <a:cs typeface="Arial" pitchFamily="34" charset="0"/>
              </a:rPr>
              <a:t>tố</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 BP </a:t>
            </a:r>
            <a:r>
              <a:rPr lang="en-US" sz="2400" dirty="0" err="1">
                <a:latin typeface="Arial" pitchFamily="34" charset="0"/>
                <a:cs typeface="Arial" pitchFamily="34" charset="0"/>
              </a:rPr>
              <a:t>nặng</a:t>
            </a:r>
            <a:endParaRPr lang="en-US" sz="2400" dirty="0">
              <a:latin typeface="Arial" pitchFamily="34" charset="0"/>
              <a:cs typeface="Arial" pitchFamily="34" charset="0"/>
            </a:endParaRPr>
          </a:p>
          <a:p>
            <a:pPr marL="285750" indent="-285750">
              <a:lnSpc>
                <a:spcPct val="150000"/>
              </a:lnSpc>
              <a:buFont typeface="Arial" panose="020B0604020202020204" pitchFamily="34" charset="0"/>
              <a:buChar char="•"/>
            </a:pP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triệu</a:t>
            </a:r>
            <a:r>
              <a:rPr lang="en-US" sz="2400" dirty="0">
                <a:latin typeface="Arial" pitchFamily="34" charset="0"/>
                <a:cs typeface="Arial" pitchFamily="34" charset="0"/>
              </a:rPr>
              <a:t> </a:t>
            </a:r>
            <a:r>
              <a:rPr lang="en-US" sz="2400" dirty="0" err="1">
                <a:latin typeface="Arial" pitchFamily="34" charset="0"/>
                <a:cs typeface="Arial" pitchFamily="34" charset="0"/>
              </a:rPr>
              <a:t>chứng</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a:t>
            </a:r>
          </a:p>
          <a:p>
            <a:pPr>
              <a:lnSpc>
                <a:spcPct val="150000"/>
              </a:lnSpc>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20298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TotalTime>
  <Words>2128</Words>
  <Application>Microsoft Office PowerPoint</Application>
  <PresentationFormat>On-screen Show (4:3)</PresentationFormat>
  <Paragraphs>186</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ĐÁNH GIÁ TÌNH TRẠNG  DINH DƯỠNG CHO TRẺ MẦM NON</vt:lpstr>
      <vt:lpstr>PowerPoint Presentation</vt:lpstr>
      <vt:lpstr>PowerPoint Presentation</vt:lpstr>
      <vt:lpstr>Nguyên nhân SDD</vt:lpstr>
      <vt:lpstr>PowerPoint Presentation</vt:lpstr>
      <vt:lpstr>Một số ví dụ về sai lầm trong cách nuôi dưỡng trẻ</vt:lpstr>
      <vt:lpstr>Hậu quả của thiếu DD</vt:lpstr>
      <vt:lpstr>PowerPoint Presentation</vt:lpstr>
      <vt:lpstr>NGUYÊN NHÂN TC-BP</vt:lpstr>
      <vt:lpstr>NGUYÊN NHÂN TC-BP</vt:lpstr>
      <vt:lpstr>Hậu quả của TC-BP</vt:lpstr>
      <vt:lpstr>CÁCH ĐÁNH GIÁ TÌNH TRẠNG DINH DƯỠNG CỦA TRẺ</vt:lpstr>
      <vt:lpstr>DỮ KIỆN CẦN CÓ TRONG ĐÁNH GIÁ TTDD Ở TRẺ</vt:lpstr>
      <vt:lpstr>CÁCH TÍNH TUỔI</vt:lpstr>
      <vt:lpstr>ĐO CÂN NẶNG</vt:lpstr>
      <vt:lpstr>ĐO CHIỀU CAO ĐỨNG</vt:lpstr>
      <vt:lpstr>PowerPoint Presentation</vt:lpstr>
      <vt:lpstr>ĐÁNH GIÁ TTDD TRẺ 0 &lt; 5 TUỔI</vt:lpstr>
      <vt:lpstr>ĐÁNH GIÁ CÂN NẶNG THEO TUỔI</vt:lpstr>
      <vt:lpstr>ĐÁNH GIÁ CHIỀU CAO THEO TUỔI</vt:lpstr>
      <vt:lpstr>ĐÁNH GIÁ CÂN NẶNG THEO CHIỀU CAO</vt:lpstr>
      <vt:lpstr>PowerPoint Presentation</vt:lpstr>
      <vt:lpstr>PowerPoint Presentation</vt:lpstr>
      <vt:lpstr>ĐÁNH GIÁ TTDD TRẺ &gt;5 TUỔI</vt:lpstr>
      <vt:lpstr>CÁCH TÍNH CHỈ SỐ BMI</vt:lpstr>
      <vt:lpstr>ĐÁNH GIÁ BMI THEO TUỔI</vt:lpstr>
      <vt:lpstr>ĐÁNH GIÁ CHIỀU CAO THEO TUỔI</vt:lpstr>
      <vt:lpstr>PowerPoint Presentation</vt:lpstr>
      <vt:lpstr>PowerPoint Presentation</vt:lpstr>
      <vt:lpstr>MỘT SỐ LƯU Ý VỀ DINH DƯỠNG CHO TRẺ EM</vt:lpstr>
      <vt:lpstr>HÃY XÂY DỰNG CHO TRẺ THÓI QUEN ĂN UỐNG SINH HOẠT HỢP LÝ</vt:lpstr>
      <vt:lpstr>CẢM ƠN SỰ THEO DÕI CỦA QUÝ PHỤ HUYNH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ĐÁNH GIÁ TÌNH TRẠNG DINH DƯỠNG TRẺ MẦM NON</dc:title>
  <dc:creator>111</dc:creator>
  <cp:lastModifiedBy>GIGA</cp:lastModifiedBy>
  <cp:revision>15</cp:revision>
  <dcterms:created xsi:type="dcterms:W3CDTF">2022-10-13T14:13:13Z</dcterms:created>
  <dcterms:modified xsi:type="dcterms:W3CDTF">2022-10-31T02:19:01Z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2022-08-09T00:00:00Z</vt:filetime>
  </property>
  <property fmtid="{D5CDD505-2E9C-101B-9397-08002B2CF9AE}" pid="3" name="Creator">
    <vt:lpwstr>Microsoft® PowerPoint® 2016</vt:lpwstr>
  </property>
  <property fmtid="{D5CDD505-2E9C-101B-9397-08002B2CF9AE}" pid="4" name="LastSaved">
    <vt:filetime>2022-10-13T00:00:00Z</vt:filetime>
  </property>
</Properties>
</file>